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media/image11.svg" ContentType="image/svg+xml"/>
  <Override PartName="/ppt/media/image13.svg" ContentType="image/svg+xml"/>
  <Override PartName="/ppt/media/image15.svg" ContentType="image/svg+xml"/>
  <Override PartName="/ppt/media/image17.svg" ContentType="image/svg+xml"/>
  <Override PartName="/ppt/media/image19.svg" ContentType="image/svg+xml"/>
  <Override PartName="/ppt/media/image21.svg" ContentType="image/svg+xml"/>
  <Override PartName="/ppt/media/image23.svg" ContentType="image/svg+xml"/>
  <Override PartName="/ppt/media/image29.svg" ContentType="image/svg+xml"/>
  <Override PartName="/ppt/media/image31.svg" ContentType="image/svg+xml"/>
  <Override PartName="/ppt/media/image33.svg" ContentType="image/svg+xml"/>
  <Override PartName="/ppt/media/image35.svg" ContentType="image/svg+xml"/>
  <Override PartName="/ppt/media/image39.svg" ContentType="image/svg+xml"/>
  <Override PartName="/ppt/media/image50.svg" ContentType="image/svg+xml"/>
  <Override PartName="/ppt/media/image63.svg" ContentType="image/svg+xml"/>
  <Override PartName="/ppt/media/image69.svg" ContentType="image/svg+xml"/>
  <Override PartName="/ppt/media/image71.svg" ContentType="image/svg+xml"/>
  <Override PartName="/ppt/media/image76.svg" ContentType="image/svg+xml"/>
  <Override PartName="/ppt/media/image78.svg" ContentType="image/svg+xml"/>
  <Override PartName="/ppt/media/image82.svg" ContentType="image/svg+xml"/>
  <Override PartName="/ppt/media/image84.svg" ContentType="image/svg+xml"/>
  <Override PartName="/ppt/media/image87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</p:sldIdLst>
  <p:sldSz cx="18288000" cy="10287000"/>
  <p:notesSz cx="6858000" cy="9144000"/>
  <p:embeddedFontLst>
    <p:embeddedFont>
      <p:font typeface="Calibri" panose="020F0502020204030204" charset="0"/>
      <p:regular r:id="rId54"/>
      <p:bold r:id="rId55"/>
      <p:italic r:id="rId56"/>
      <p:boldItalic r:id="rId57"/>
    </p:embeddedFont>
  </p:embeddedFontLst>
  <p:custDataLst>
    <p:tags r:id="rId5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8" Type="http://schemas.openxmlformats.org/officeDocument/2006/relationships/tags" Target="tags/tag1.xml"/><Relationship Id="rId57" Type="http://schemas.openxmlformats.org/officeDocument/2006/relationships/font" Target="fonts/font4.fntdata"/><Relationship Id="rId56" Type="http://schemas.openxmlformats.org/officeDocument/2006/relationships/font" Target="fonts/font3.fntdata"/><Relationship Id="rId55" Type="http://schemas.openxmlformats.org/officeDocument/2006/relationships/font" Target="fonts/font2.fntdata"/><Relationship Id="rId54" Type="http://schemas.openxmlformats.org/officeDocument/2006/relationships/font" Target="fonts/font1.fntdata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3.GIF"/><Relationship Id="rId1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4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7.png"/><Relationship Id="rId2" Type="http://schemas.openxmlformats.org/officeDocument/2006/relationships/image" Target="../media/image8.png"/><Relationship Id="rId1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8.png"/><Relationship Id="rId2" Type="http://schemas.openxmlformats.org/officeDocument/2006/relationships/image" Target="../media/image8.png"/><Relationship Id="rId1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svg"/><Relationship Id="rId3" Type="http://schemas.openxmlformats.org/officeDocument/2006/relationships/image" Target="../media/image49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0.svg"/><Relationship Id="rId3" Type="http://schemas.openxmlformats.org/officeDocument/2006/relationships/image" Target="../media/image49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5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9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18.png"/><Relationship Id="rId7" Type="http://schemas.openxmlformats.org/officeDocument/2006/relationships/image" Target="../media/image16.png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60.png"/><Relationship Id="rId10" Type="http://schemas.openxmlformats.org/officeDocument/2006/relationships/image" Target="../media/image22.png"/><Relationship Id="rId1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3.svg"/><Relationship Id="rId3" Type="http://schemas.openxmlformats.org/officeDocument/2006/relationships/image" Target="../media/image62.png"/><Relationship Id="rId2" Type="http://schemas.openxmlformats.org/officeDocument/2006/relationships/image" Target="../media/image6.png"/><Relationship Id="rId1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4.jpeg"/><Relationship Id="rId2" Type="http://schemas.openxmlformats.org/officeDocument/2006/relationships/image" Target="../media/image8.png"/><Relationship Id="rId1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1.svg"/><Relationship Id="rId8" Type="http://schemas.openxmlformats.org/officeDocument/2006/relationships/image" Target="../media/image70.png"/><Relationship Id="rId7" Type="http://schemas.openxmlformats.org/officeDocument/2006/relationships/image" Target="../media/image69.svg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image" Target="../media/image7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image" Target="../media/image73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4.jpeg"/><Relationship Id="rId2" Type="http://schemas.openxmlformats.org/officeDocument/2006/relationships/image" Target="../media/image8.png"/><Relationship Id="rId1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0.svg"/><Relationship Id="rId3" Type="http://schemas.openxmlformats.org/officeDocument/2006/relationships/image" Target="../media/image49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svg"/><Relationship Id="rId3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9.png"/><Relationship Id="rId3" Type="http://schemas.openxmlformats.org/officeDocument/2006/relationships/image" Target="../media/image3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0.png"/><Relationship Id="rId3" Type="http://schemas.openxmlformats.org/officeDocument/2006/relationships/image" Target="../media/image3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8.png"/><Relationship Id="rId6" Type="http://schemas.openxmlformats.org/officeDocument/2006/relationships/image" Target="../media/image60.png"/><Relationship Id="rId5" Type="http://schemas.openxmlformats.org/officeDocument/2006/relationships/image" Target="../media/image84.svg"/><Relationship Id="rId4" Type="http://schemas.openxmlformats.org/officeDocument/2006/relationships/image" Target="../media/image83.png"/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8.svg"/><Relationship Id="rId6" Type="http://schemas.openxmlformats.org/officeDocument/2006/relationships/image" Target="../media/image77.png"/><Relationship Id="rId5" Type="http://schemas.openxmlformats.org/officeDocument/2006/relationships/image" Target="../media/image76.svg"/><Relationship Id="rId4" Type="http://schemas.openxmlformats.org/officeDocument/2006/relationships/image" Target="../media/image75.png"/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3.svg"/><Relationship Id="rId3" Type="http://schemas.openxmlformats.org/officeDocument/2006/relationships/image" Target="../media/image62.png"/><Relationship Id="rId2" Type="http://schemas.openxmlformats.org/officeDocument/2006/relationships/image" Target="../media/image6.pn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svg"/><Relationship Id="rId8" Type="http://schemas.openxmlformats.org/officeDocument/2006/relationships/image" Target="../media/image14.png"/><Relationship Id="rId7" Type="http://schemas.openxmlformats.org/officeDocument/2006/relationships/image" Target="../media/image13.svg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3" Type="http://schemas.openxmlformats.org/officeDocument/2006/relationships/image" Target="../media/image4.png"/><Relationship Id="rId2" Type="http://schemas.openxmlformats.org/officeDocument/2006/relationships/image" Target="../media/image11.svg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24.png"/><Relationship Id="rId17" Type="http://schemas.openxmlformats.org/officeDocument/2006/relationships/image" Target="../media/image23.svg"/><Relationship Id="rId16" Type="http://schemas.openxmlformats.org/officeDocument/2006/relationships/image" Target="../media/image22.png"/><Relationship Id="rId15" Type="http://schemas.openxmlformats.org/officeDocument/2006/relationships/image" Target="../media/image21.svg"/><Relationship Id="rId14" Type="http://schemas.openxmlformats.org/officeDocument/2006/relationships/image" Target="../media/image20.png"/><Relationship Id="rId13" Type="http://schemas.openxmlformats.org/officeDocument/2006/relationships/image" Target="../media/image19.svg"/><Relationship Id="rId12" Type="http://schemas.openxmlformats.org/officeDocument/2006/relationships/image" Target="../media/image18.png"/><Relationship Id="rId11" Type="http://schemas.openxmlformats.org/officeDocument/2006/relationships/image" Target="../media/image17.svg"/><Relationship Id="rId10" Type="http://schemas.openxmlformats.org/officeDocument/2006/relationships/image" Target="../media/image16.png"/><Relationship Id="rId1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3.svg"/><Relationship Id="rId3" Type="http://schemas.openxmlformats.org/officeDocument/2006/relationships/image" Target="../media/image62.png"/><Relationship Id="rId2" Type="http://schemas.openxmlformats.org/officeDocument/2006/relationships/image" Target="../media/image6.png"/><Relationship Id="rId1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87.svg"/><Relationship Id="rId6" Type="http://schemas.openxmlformats.org/officeDocument/2006/relationships/image" Target="../media/image86.png"/><Relationship Id="rId5" Type="http://schemas.openxmlformats.org/officeDocument/2006/relationships/image" Target="../media/image1.png"/><Relationship Id="rId4" Type="http://schemas.openxmlformats.org/officeDocument/2006/relationships/image" Target="../media/image6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1.svg"/><Relationship Id="rId7" Type="http://schemas.openxmlformats.org/officeDocument/2006/relationships/image" Target="../media/image30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4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36.png"/><Relationship Id="rId12" Type="http://schemas.openxmlformats.org/officeDocument/2006/relationships/image" Target="../media/image35.svg"/><Relationship Id="rId11" Type="http://schemas.openxmlformats.org/officeDocument/2006/relationships/image" Target="../media/image34.png"/><Relationship Id="rId10" Type="http://schemas.openxmlformats.org/officeDocument/2006/relationships/image" Target="../media/image33.svg"/><Relationship Id="rId1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8358355" y="-2498703"/>
            <a:ext cx="15303536" cy="15284406"/>
            <a:chOff x="0" y="0"/>
            <a:chExt cx="20404715" cy="203792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404715" cy="20379209"/>
            </a:xfrm>
            <a:custGeom>
              <a:avLst/>
              <a:gdLst/>
              <a:ahLst/>
              <a:cxnLst/>
              <a:rect l="l" t="t" r="r" b="b"/>
              <a:pathLst>
                <a:path w="20404715" h="20379209">
                  <a:moveTo>
                    <a:pt x="0" y="0"/>
                  </a:moveTo>
                  <a:lnTo>
                    <a:pt x="20404715" y="0"/>
                  </a:lnTo>
                  <a:lnTo>
                    <a:pt x="20404715" y="20379209"/>
                  </a:lnTo>
                  <a:lnTo>
                    <a:pt x="0" y="203792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540915" y="3536489"/>
              <a:ext cx="13322884" cy="13306230"/>
            </a:xfrm>
            <a:custGeom>
              <a:avLst/>
              <a:gdLst/>
              <a:ahLst/>
              <a:cxnLst/>
              <a:rect l="l" t="t" r="r" b="b"/>
              <a:pathLst>
                <a:path w="13322884" h="13306230">
                  <a:moveTo>
                    <a:pt x="0" y="0"/>
                  </a:moveTo>
                  <a:lnTo>
                    <a:pt x="13322884" y="0"/>
                  </a:lnTo>
                  <a:lnTo>
                    <a:pt x="13322884" y="13306230"/>
                  </a:lnTo>
                  <a:lnTo>
                    <a:pt x="0" y="133062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4148555" y="4143370"/>
              <a:ext cx="12107604" cy="12092469"/>
            </a:xfrm>
            <a:custGeom>
              <a:avLst/>
              <a:gdLst/>
              <a:ahLst/>
              <a:cxnLst/>
              <a:rect l="l" t="t" r="r" b="b"/>
              <a:pathLst>
                <a:path w="12107604" h="12092469">
                  <a:moveTo>
                    <a:pt x="0" y="0"/>
                  </a:moveTo>
                  <a:lnTo>
                    <a:pt x="12107604" y="0"/>
                  </a:lnTo>
                  <a:lnTo>
                    <a:pt x="12107604" y="12092469"/>
                  </a:lnTo>
                  <a:lnTo>
                    <a:pt x="0" y="12092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143000" y="1988860"/>
            <a:ext cx="11986244" cy="3391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330"/>
              </a:lnSpc>
            </a:pPr>
            <a:r>
              <a:rPr lang="en-US" sz="11590">
                <a:solidFill>
                  <a:srgbClr val="284EFF"/>
                </a:solidFill>
                <a:latin typeface="思源黑体 Heavy" panose="020B0A00000000000000" charset="-122"/>
              </a:rPr>
              <a:t>BATTLE FOR THE ORIGINIUM</a:t>
            </a:r>
            <a:endParaRPr lang="en-US" sz="1159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53647" y="1201346"/>
            <a:ext cx="10187128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1516">
                <a:solidFill>
                  <a:srgbClr val="284EFF"/>
                </a:solidFill>
                <a:latin typeface="思源黑体 Bold" panose="020B0800000000000000" charset="-122"/>
              </a:rPr>
              <a:t>software project management </a:t>
            </a:r>
            <a:endParaRPr lang="en-US" sz="2100" spc="1516">
              <a:solidFill>
                <a:srgbClr val="284EFF"/>
              </a:solidFill>
              <a:latin typeface="思源黑体 Bold" panose="020B0800000000000000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53647" y="6518710"/>
            <a:ext cx="11986244" cy="209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80"/>
              </a:lnSpc>
            </a:pPr>
            <a:r>
              <a:rPr lang="en-US" sz="3200">
                <a:solidFill>
                  <a:srgbClr val="284EFF"/>
                </a:solidFill>
                <a:latin typeface="思源黑体 Heavy" panose="020B0A00000000000000" charset="-122"/>
              </a:rPr>
              <a:t>    LEINUOZHEN(PM)             WANGLIN      </a:t>
            </a:r>
            <a:endParaRPr lang="en-US" sz="3200">
              <a:solidFill>
                <a:srgbClr val="284EFF"/>
              </a:solidFill>
              <a:latin typeface="思源黑体 Heavy" panose="020B0A00000000000000" charset="-122"/>
            </a:endParaRPr>
          </a:p>
          <a:p>
            <a:pPr>
              <a:lnSpc>
                <a:spcPts val="3680"/>
              </a:lnSpc>
            </a:pPr>
            <a:r>
              <a:rPr lang="en-US" sz="3200">
                <a:solidFill>
                  <a:srgbClr val="284EFF"/>
                </a:solidFill>
                <a:latin typeface="思源黑体 Heavy" panose="020B0A00000000000000" charset="-122"/>
              </a:rPr>
              <a:t>    </a:t>
            </a:r>
            <a:endParaRPr lang="en-US" sz="3200">
              <a:solidFill>
                <a:srgbClr val="284EFF"/>
              </a:solidFill>
              <a:latin typeface="思源黑体 Heavy" panose="020B0A00000000000000" charset="-122"/>
            </a:endParaRPr>
          </a:p>
          <a:p>
            <a:pPr>
              <a:lnSpc>
                <a:spcPts val="3680"/>
              </a:lnSpc>
            </a:pPr>
            <a:r>
              <a:rPr lang="en-US" sz="3200">
                <a:solidFill>
                  <a:srgbClr val="284EFF"/>
                </a:solidFill>
                <a:latin typeface="思源黑体 Heavy" panose="020B0A00000000000000" charset="-122"/>
              </a:rPr>
              <a:t>    ZHOUZITAO                ZHONGRUIZHE </a:t>
            </a:r>
            <a:endParaRPr lang="en-US" sz="3200">
              <a:solidFill>
                <a:srgbClr val="284EFF"/>
              </a:solidFill>
              <a:latin typeface="思源黑体 Heavy" panose="020B0A00000000000000" charset="-122"/>
            </a:endParaRPr>
          </a:p>
          <a:p>
            <a:pPr>
              <a:lnSpc>
                <a:spcPts val="5520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6777" y="2209828"/>
            <a:ext cx="12530617" cy="7048472"/>
          </a:xfrm>
          <a:custGeom>
            <a:avLst/>
            <a:gdLst/>
            <a:ahLst/>
            <a:cxnLst/>
            <a:rect l="l" t="t" r="r" b="b"/>
            <a:pathLst>
              <a:path w="12530617" h="7048472">
                <a:moveTo>
                  <a:pt x="0" y="0"/>
                </a:moveTo>
                <a:lnTo>
                  <a:pt x="12530617" y="0"/>
                </a:lnTo>
                <a:lnTo>
                  <a:pt x="12530617" y="7048472"/>
                </a:lnTo>
                <a:lnTo>
                  <a:pt x="0" y="704847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438450" y="1113011"/>
            <a:ext cx="9246742" cy="8229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325660" y="588153"/>
            <a:ext cx="282535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284EFF"/>
                </a:solidFill>
                <a:latin typeface="思源黑体 Heavy" panose="020B0A00000000000000" charset="-122"/>
              </a:rPr>
              <a:t> Battle for the Originium</a:t>
            </a:r>
            <a:endParaRPr lang="en-US" sz="18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46777" y="837708"/>
            <a:ext cx="2493819" cy="493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95"/>
              </a:lnSpc>
              <a:spcBef>
                <a:spcPct val="0"/>
              </a:spcBef>
            </a:pPr>
            <a:r>
              <a:rPr lang="en-US" sz="2925">
                <a:solidFill>
                  <a:srgbClr val="000000"/>
                </a:solidFill>
                <a:latin typeface="思源黑体 Heavy" panose="020B0A00000000000000" charset="-122"/>
              </a:rPr>
              <a:t>Scrum model</a:t>
            </a:r>
            <a:endParaRPr lang="en-US" sz="2925">
              <a:solidFill>
                <a:srgbClr val="000000"/>
              </a:solidFill>
              <a:latin typeface="思源黑体 Heavy" panose="020B0A00000000000000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10098" y="1809724"/>
            <a:ext cx="11804079" cy="7967753"/>
          </a:xfrm>
          <a:custGeom>
            <a:avLst/>
            <a:gdLst/>
            <a:ahLst/>
            <a:cxnLst/>
            <a:rect l="l" t="t" r="r" b="b"/>
            <a:pathLst>
              <a:path w="11804079" h="7967753">
                <a:moveTo>
                  <a:pt x="0" y="0"/>
                </a:moveTo>
                <a:lnTo>
                  <a:pt x="11804078" y="0"/>
                </a:lnTo>
                <a:lnTo>
                  <a:pt x="11804078" y="7967753"/>
                </a:lnTo>
                <a:lnTo>
                  <a:pt x="0" y="796775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2519467" y="4793742"/>
            <a:ext cx="1714079" cy="211389"/>
            <a:chOff x="0" y="0"/>
            <a:chExt cx="451445" cy="556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1445" cy="55675"/>
            </a:xfrm>
            <a:custGeom>
              <a:avLst/>
              <a:gdLst/>
              <a:ahLst/>
              <a:cxnLst/>
              <a:rect l="l" t="t" r="r" b="b"/>
              <a:pathLst>
                <a:path w="451445" h="55675">
                  <a:moveTo>
                    <a:pt x="27837" y="0"/>
                  </a:moveTo>
                  <a:lnTo>
                    <a:pt x="423607" y="0"/>
                  </a:lnTo>
                  <a:cubicBezTo>
                    <a:pt x="438981" y="0"/>
                    <a:pt x="451445" y="12463"/>
                    <a:pt x="451445" y="27837"/>
                  </a:cubicBezTo>
                  <a:lnTo>
                    <a:pt x="451445" y="27837"/>
                  </a:lnTo>
                  <a:cubicBezTo>
                    <a:pt x="451445" y="35220"/>
                    <a:pt x="448512" y="42301"/>
                    <a:pt x="443291" y="47521"/>
                  </a:cubicBezTo>
                  <a:cubicBezTo>
                    <a:pt x="438071" y="52742"/>
                    <a:pt x="430990" y="55675"/>
                    <a:pt x="423607" y="55675"/>
                  </a:cubicBezTo>
                  <a:lnTo>
                    <a:pt x="27837" y="55675"/>
                  </a:lnTo>
                  <a:cubicBezTo>
                    <a:pt x="20454" y="55675"/>
                    <a:pt x="13374" y="52742"/>
                    <a:pt x="8153" y="47521"/>
                  </a:cubicBezTo>
                  <a:cubicBezTo>
                    <a:pt x="2933" y="42301"/>
                    <a:pt x="0" y="35220"/>
                    <a:pt x="0" y="27837"/>
                  </a:cubicBezTo>
                  <a:lnTo>
                    <a:pt x="0" y="27837"/>
                  </a:lnTo>
                  <a:cubicBezTo>
                    <a:pt x="0" y="20454"/>
                    <a:pt x="2933" y="13374"/>
                    <a:pt x="8153" y="8153"/>
                  </a:cubicBezTo>
                  <a:cubicBezTo>
                    <a:pt x="13374" y="2933"/>
                    <a:pt x="20454" y="0"/>
                    <a:pt x="27837" y="0"/>
                  </a:cubicBezTo>
                  <a:close/>
                </a:path>
              </a:pathLst>
            </a:custGeom>
            <a:solidFill>
              <a:srgbClr val="284E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51445" cy="103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775593" y="3110686"/>
            <a:ext cx="13126147" cy="2691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60"/>
              </a:lnSpc>
            </a:pPr>
            <a:r>
              <a:rPr lang="en-US" sz="5900">
                <a:solidFill>
                  <a:srgbClr val="284EFF"/>
                </a:solidFill>
                <a:latin typeface="思源黑体 Heavy" panose="020B0A00000000000000" charset="-122"/>
              </a:rPr>
              <a:t>PROJECT DEVELOPMENT</a:t>
            </a:r>
            <a:r>
              <a:rPr lang="en-US" sz="5900">
                <a:solidFill>
                  <a:srgbClr val="284EFF"/>
                </a:solidFill>
                <a:latin typeface="思源黑体 Heavy" panose="020B0A00000000000000" charset="-122"/>
              </a:rPr>
              <a:t> </a:t>
            </a:r>
            <a:endParaRPr lang="en-US" sz="5900">
              <a:solidFill>
                <a:srgbClr val="284EFF"/>
              </a:solidFill>
              <a:latin typeface="思源黑体 Heavy" panose="020B0A00000000000000" charset="-122"/>
            </a:endParaRPr>
          </a:p>
          <a:p>
            <a:pPr>
              <a:lnSpc>
                <a:spcPts val="8260"/>
              </a:lnSpc>
            </a:pPr>
            <a:r>
              <a:rPr lang="en-US" sz="5900">
                <a:solidFill>
                  <a:srgbClr val="284EFF"/>
                </a:solidFill>
                <a:latin typeface="思源黑体 Heavy" panose="020B0A00000000000000" charset="-122"/>
                <a:ea typeface="思源黑体 Heavy" panose="020B0A00000000000000" charset="-122"/>
              </a:rPr>
              <a:t>process（leangoo）</a:t>
            </a:r>
            <a:endParaRPr lang="en-US" sz="5900">
              <a:solidFill>
                <a:srgbClr val="284EFF"/>
              </a:solidFill>
              <a:latin typeface="思源黑体 Heavy" panose="020B0A00000000000000" charset="-122"/>
              <a:ea typeface="思源黑体 Heavy" panose="020B0A00000000000000" charset="-122"/>
            </a:endParaRPr>
          </a:p>
          <a:p>
            <a:pPr>
              <a:lnSpc>
                <a:spcPts val="4760"/>
              </a:lnSpc>
            </a:pPr>
          </a:p>
        </p:txBody>
      </p:sp>
      <p:sp>
        <p:nvSpPr>
          <p:cNvPr id="7" name="TextBox 7"/>
          <p:cNvSpPr txBox="1"/>
          <p:nvPr/>
        </p:nvSpPr>
        <p:spPr>
          <a:xfrm>
            <a:off x="1140820" y="4847459"/>
            <a:ext cx="3867150" cy="4279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0"/>
              </a:lnSpc>
            </a:pPr>
            <a:r>
              <a:rPr lang="en-US" sz="25000">
                <a:solidFill>
                  <a:srgbClr val="284EFF"/>
                </a:solidFill>
                <a:latin typeface="思源黑体 Heavy" panose="020B0A00000000000000" charset="-122"/>
              </a:rPr>
              <a:t>02</a:t>
            </a:r>
            <a:endParaRPr lang="en-US" sz="250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915416" y="7360869"/>
            <a:ext cx="7067236" cy="462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2100" spc="167">
                <a:solidFill>
                  <a:srgbClr val="000000"/>
                </a:solidFill>
                <a:latin typeface="思源黑体 Light" panose="020B0400000000000000" charset="-122"/>
              </a:rPr>
              <a:t>Design the software development process</a:t>
            </a:r>
            <a:endParaRPr lang="en-US" sz="2100" spc="167">
              <a:solidFill>
                <a:srgbClr val="000000"/>
              </a:solidFill>
              <a:latin typeface="思源黑体 Light" panose="020B0400000000000000" charset="-122"/>
            </a:endParaRPr>
          </a:p>
        </p:txBody>
      </p:sp>
      <p:grpSp>
        <p:nvGrpSpPr>
          <p:cNvPr id="9" name="Group 9"/>
          <p:cNvGrpSpPr/>
          <p:nvPr/>
        </p:nvGrpSpPr>
        <p:grpSpPr>
          <a:xfrm rot="0">
            <a:off x="6915416" y="6746621"/>
            <a:ext cx="8507951" cy="263549"/>
            <a:chOff x="0" y="0"/>
            <a:chExt cx="11343935" cy="35139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42635" cy="351399"/>
            </a:xfrm>
            <a:custGeom>
              <a:avLst/>
              <a:gdLst/>
              <a:ahLst/>
              <a:cxnLst/>
              <a:rect l="l" t="t" r="r" b="b"/>
              <a:pathLst>
                <a:path w="6342635" h="351399">
                  <a:moveTo>
                    <a:pt x="0" y="0"/>
                  </a:moveTo>
                  <a:lnTo>
                    <a:pt x="6342635" y="0"/>
                  </a:lnTo>
                  <a:lnTo>
                    <a:pt x="6342635" y="351399"/>
                  </a:lnTo>
                  <a:lnTo>
                    <a:pt x="0" y="3513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5528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6342635" y="0"/>
              <a:ext cx="5001299" cy="351399"/>
            </a:xfrm>
            <a:custGeom>
              <a:avLst/>
              <a:gdLst/>
              <a:ahLst/>
              <a:cxnLst/>
              <a:rect l="l" t="t" r="r" b="b"/>
              <a:pathLst>
                <a:path w="5001299" h="351399">
                  <a:moveTo>
                    <a:pt x="0" y="0"/>
                  </a:moveTo>
                  <a:lnTo>
                    <a:pt x="5001300" y="0"/>
                  </a:lnTo>
                  <a:lnTo>
                    <a:pt x="5001300" y="351399"/>
                  </a:lnTo>
                  <a:lnTo>
                    <a:pt x="0" y="3513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3831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6915416" y="5822060"/>
            <a:ext cx="8249872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45">
                <a:solidFill>
                  <a:srgbClr val="00D4B4"/>
                </a:solidFill>
                <a:latin typeface="思源黑体 Heavy" panose="020B0A00000000000000" charset="-122"/>
              </a:rPr>
              <a:t>Wang Lin</a:t>
            </a:r>
            <a:endParaRPr lang="en-US" sz="2000" spc="45">
              <a:solidFill>
                <a:srgbClr val="00D4B4"/>
              </a:solidFill>
              <a:latin typeface="思源黑体 Heavy" panose="020B0A00000000000000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661718" y="1771624"/>
            <a:ext cx="282535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284EFF"/>
                </a:solidFill>
                <a:latin typeface="思源黑体 Heavy" panose="020B0A00000000000000" charset="-122"/>
              </a:rPr>
              <a:t> Battle for the Originium</a:t>
            </a:r>
            <a:endParaRPr lang="en-US" sz="18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761083" y="1876425"/>
            <a:ext cx="6762036" cy="2453210"/>
            <a:chOff x="0" y="0"/>
            <a:chExt cx="9016048" cy="3270946"/>
          </a:xfrm>
        </p:grpSpPr>
        <p:sp>
          <p:nvSpPr>
            <p:cNvPr id="3" name="Freeform 3"/>
            <p:cNvSpPr/>
            <p:nvPr/>
          </p:nvSpPr>
          <p:spPr>
            <a:xfrm>
              <a:off x="5195802" y="0"/>
              <a:ext cx="3820247" cy="3270946"/>
            </a:xfrm>
            <a:custGeom>
              <a:avLst/>
              <a:gdLst/>
              <a:ahLst/>
              <a:cxnLst/>
              <a:rect l="l" t="t" r="r" b="b"/>
              <a:pathLst>
                <a:path w="3820247" h="3270946">
                  <a:moveTo>
                    <a:pt x="0" y="0"/>
                  </a:moveTo>
                  <a:lnTo>
                    <a:pt x="3820246" y="0"/>
                  </a:lnTo>
                  <a:lnTo>
                    <a:pt x="3820246" y="3270946"/>
                  </a:lnTo>
                  <a:lnTo>
                    <a:pt x="0" y="3270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26846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897167" y="0"/>
              <a:ext cx="1298635" cy="3270946"/>
            </a:xfrm>
            <a:custGeom>
              <a:avLst/>
              <a:gdLst/>
              <a:ahLst/>
              <a:cxnLst/>
              <a:rect l="l" t="t" r="r" b="b"/>
              <a:pathLst>
                <a:path w="1298635" h="3270946">
                  <a:moveTo>
                    <a:pt x="0" y="0"/>
                  </a:moveTo>
                  <a:lnTo>
                    <a:pt x="1298635" y="0"/>
                  </a:lnTo>
                  <a:lnTo>
                    <a:pt x="1298635" y="3270946"/>
                  </a:lnTo>
                  <a:lnTo>
                    <a:pt x="0" y="3270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78975" r="-194174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3897167" cy="3270946"/>
            </a:xfrm>
            <a:custGeom>
              <a:avLst/>
              <a:gdLst/>
              <a:ahLst/>
              <a:cxnLst/>
              <a:rect l="l" t="t" r="r" b="b"/>
              <a:pathLst>
                <a:path w="3897167" h="3270946">
                  <a:moveTo>
                    <a:pt x="0" y="0"/>
                  </a:moveTo>
                  <a:lnTo>
                    <a:pt x="3897167" y="0"/>
                  </a:lnTo>
                  <a:lnTo>
                    <a:pt x="3897167" y="3270946"/>
                  </a:lnTo>
                  <a:lnTo>
                    <a:pt x="0" y="3270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2434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8605082" y="4558235"/>
            <a:ext cx="6722087" cy="2453210"/>
            <a:chOff x="0" y="0"/>
            <a:chExt cx="8962782" cy="3270946"/>
          </a:xfrm>
        </p:grpSpPr>
        <p:sp>
          <p:nvSpPr>
            <p:cNvPr id="7" name="Freeform 7"/>
            <p:cNvSpPr/>
            <p:nvPr/>
          </p:nvSpPr>
          <p:spPr>
            <a:xfrm>
              <a:off x="5165106" y="0"/>
              <a:ext cx="3797677" cy="3270946"/>
            </a:xfrm>
            <a:custGeom>
              <a:avLst/>
              <a:gdLst/>
              <a:ahLst/>
              <a:cxnLst/>
              <a:rect l="l" t="t" r="r" b="b"/>
              <a:pathLst>
                <a:path w="3797677" h="3270946">
                  <a:moveTo>
                    <a:pt x="0" y="0"/>
                  </a:moveTo>
                  <a:lnTo>
                    <a:pt x="3797676" y="0"/>
                  </a:lnTo>
                  <a:lnTo>
                    <a:pt x="3797676" y="3270946"/>
                  </a:lnTo>
                  <a:lnTo>
                    <a:pt x="0" y="3270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27303" r="-297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3874143" y="0"/>
              <a:ext cx="1290962" cy="3270946"/>
            </a:xfrm>
            <a:custGeom>
              <a:avLst/>
              <a:gdLst/>
              <a:ahLst/>
              <a:cxnLst/>
              <a:rect l="l" t="t" r="r" b="b"/>
              <a:pathLst>
                <a:path w="1290962" h="3270946">
                  <a:moveTo>
                    <a:pt x="0" y="0"/>
                  </a:moveTo>
                  <a:lnTo>
                    <a:pt x="1290963" y="0"/>
                  </a:lnTo>
                  <a:lnTo>
                    <a:pt x="1290963" y="3270946"/>
                  </a:lnTo>
                  <a:lnTo>
                    <a:pt x="0" y="3270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79741" r="-195625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3874143" cy="3270946"/>
            </a:xfrm>
            <a:custGeom>
              <a:avLst/>
              <a:gdLst/>
              <a:ahLst/>
              <a:cxnLst/>
              <a:rect l="l" t="t" r="r" b="b"/>
              <a:pathLst>
                <a:path w="3874143" h="3270946">
                  <a:moveTo>
                    <a:pt x="0" y="0"/>
                  </a:moveTo>
                  <a:lnTo>
                    <a:pt x="3874143" y="0"/>
                  </a:lnTo>
                  <a:lnTo>
                    <a:pt x="3874143" y="3270946"/>
                  </a:lnTo>
                  <a:lnTo>
                    <a:pt x="0" y="3270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297" r="-24784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1764881" y="2334322"/>
            <a:ext cx="6471367" cy="6463277"/>
          </a:xfrm>
          <a:custGeom>
            <a:avLst/>
            <a:gdLst/>
            <a:ahLst/>
            <a:cxnLst/>
            <a:rect l="l" t="t" r="r" b="b"/>
            <a:pathLst>
              <a:path w="6471367" h="6463277">
                <a:moveTo>
                  <a:pt x="0" y="0"/>
                </a:moveTo>
                <a:lnTo>
                  <a:pt x="6471367" y="0"/>
                </a:lnTo>
                <a:lnTo>
                  <a:pt x="6471367" y="6463277"/>
                </a:lnTo>
                <a:lnTo>
                  <a:pt x="0" y="64632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276195" y="2844997"/>
            <a:ext cx="5448738" cy="5441927"/>
          </a:xfrm>
          <a:custGeom>
            <a:avLst/>
            <a:gdLst/>
            <a:ahLst/>
            <a:cxnLst/>
            <a:rect l="l" t="t" r="r" b="b"/>
            <a:pathLst>
              <a:path w="5448738" h="5441927">
                <a:moveTo>
                  <a:pt x="0" y="0"/>
                </a:moveTo>
                <a:lnTo>
                  <a:pt x="5448738" y="0"/>
                </a:lnTo>
                <a:lnTo>
                  <a:pt x="5448738" y="5441927"/>
                </a:lnTo>
                <a:lnTo>
                  <a:pt x="0" y="54419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2" name="Group 12"/>
          <p:cNvGrpSpPr>
            <a:grpSpLocks noChangeAspect="1"/>
          </p:cNvGrpSpPr>
          <p:nvPr/>
        </p:nvGrpSpPr>
        <p:grpSpPr>
          <a:xfrm rot="0">
            <a:off x="2884608" y="3380601"/>
            <a:ext cx="4231912" cy="4370719"/>
            <a:chOff x="0" y="0"/>
            <a:chExt cx="6350000" cy="6558280"/>
          </a:xfrm>
        </p:grpSpPr>
        <p:sp>
          <p:nvSpPr>
            <p:cNvPr id="13" name="Freeform 13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4"/>
              <a:stretch>
                <a:fillRect l="-7486" r="-7486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EDF0F4"/>
            </a:solidFill>
          </p:spPr>
        </p:sp>
      </p:grpSp>
      <p:grpSp>
        <p:nvGrpSpPr>
          <p:cNvPr id="15" name="Group 15"/>
          <p:cNvGrpSpPr/>
          <p:nvPr/>
        </p:nvGrpSpPr>
        <p:grpSpPr>
          <a:xfrm rot="0">
            <a:off x="10014449" y="7259094"/>
            <a:ext cx="6762036" cy="2453210"/>
            <a:chOff x="0" y="0"/>
            <a:chExt cx="9016048" cy="3270946"/>
          </a:xfrm>
        </p:grpSpPr>
        <p:sp>
          <p:nvSpPr>
            <p:cNvPr id="16" name="Freeform 16"/>
            <p:cNvSpPr/>
            <p:nvPr/>
          </p:nvSpPr>
          <p:spPr>
            <a:xfrm>
              <a:off x="5195802" y="0"/>
              <a:ext cx="3820247" cy="3270946"/>
            </a:xfrm>
            <a:custGeom>
              <a:avLst/>
              <a:gdLst/>
              <a:ahLst/>
              <a:cxnLst/>
              <a:rect l="l" t="t" r="r" b="b"/>
              <a:pathLst>
                <a:path w="3820247" h="3270946">
                  <a:moveTo>
                    <a:pt x="0" y="0"/>
                  </a:moveTo>
                  <a:lnTo>
                    <a:pt x="3820246" y="0"/>
                  </a:lnTo>
                  <a:lnTo>
                    <a:pt x="3820246" y="3270946"/>
                  </a:lnTo>
                  <a:lnTo>
                    <a:pt x="0" y="3270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26846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3897167" y="0"/>
              <a:ext cx="1298635" cy="3270946"/>
            </a:xfrm>
            <a:custGeom>
              <a:avLst/>
              <a:gdLst/>
              <a:ahLst/>
              <a:cxnLst/>
              <a:rect l="l" t="t" r="r" b="b"/>
              <a:pathLst>
                <a:path w="1298635" h="3270946">
                  <a:moveTo>
                    <a:pt x="0" y="0"/>
                  </a:moveTo>
                  <a:lnTo>
                    <a:pt x="1298635" y="0"/>
                  </a:lnTo>
                  <a:lnTo>
                    <a:pt x="1298635" y="3270946"/>
                  </a:lnTo>
                  <a:lnTo>
                    <a:pt x="0" y="3270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78975" r="-194174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3897167" cy="3270946"/>
            </a:xfrm>
            <a:custGeom>
              <a:avLst/>
              <a:gdLst/>
              <a:ahLst/>
              <a:cxnLst/>
              <a:rect l="l" t="t" r="r" b="b"/>
              <a:pathLst>
                <a:path w="3897167" h="3270946">
                  <a:moveTo>
                    <a:pt x="0" y="0"/>
                  </a:moveTo>
                  <a:lnTo>
                    <a:pt x="3897167" y="0"/>
                  </a:lnTo>
                  <a:lnTo>
                    <a:pt x="3897167" y="3270946"/>
                  </a:lnTo>
                  <a:lnTo>
                    <a:pt x="0" y="3270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24342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1190192" y="1028700"/>
            <a:ext cx="902589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思源黑体 Heavy" panose="020B0A00000000000000" charset="-122"/>
              </a:rPr>
              <a:t>Work flow arrangement</a:t>
            </a:r>
            <a:endParaRPr lang="en-US" sz="5600">
              <a:solidFill>
                <a:srgbClr val="000000"/>
              </a:solidFill>
              <a:latin typeface="思源黑体 Heavy" panose="020B0A00000000000000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538599" y="2382984"/>
            <a:ext cx="3423176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284EFF"/>
                </a:solidFill>
                <a:latin typeface="思源黑体 Heavy" panose="020B0A00000000000000" charset="-122"/>
              </a:rPr>
              <a:t>Product roadmap</a:t>
            </a:r>
            <a:r>
              <a:rPr lang="en-US" sz="2800">
                <a:solidFill>
                  <a:srgbClr val="284EFF"/>
                </a:solidFill>
                <a:latin typeface="思源黑体 Heavy" panose="020B0A00000000000000" charset="-122"/>
              </a:rPr>
              <a:t> </a:t>
            </a:r>
            <a:endParaRPr lang="en-US" sz="28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538599" y="2988730"/>
            <a:ext cx="5405598" cy="75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1600">
                <a:solidFill>
                  <a:srgbClr val="000000"/>
                </a:solidFill>
                <a:latin typeface="思源黑体 Light" panose="020B0400000000000000" charset="-122"/>
              </a:rPr>
              <a:t>A general schedule of all work on the project, including preparation, development, testing, and regular meetings</a:t>
            </a:r>
            <a:endParaRPr lang="en-US" sz="1600">
              <a:solidFill>
                <a:srgbClr val="000000"/>
              </a:solidFill>
              <a:latin typeface="思源黑体 Light" panose="020B0400000000000000" charset="-122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378005" y="5064793"/>
            <a:ext cx="1576129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284EFF"/>
                </a:solidFill>
                <a:latin typeface="思源黑体 Heavy" panose="020B0A00000000000000" charset="-122"/>
              </a:rPr>
              <a:t>sprint1</a:t>
            </a:r>
            <a:r>
              <a:rPr lang="en-US" sz="2800">
                <a:solidFill>
                  <a:srgbClr val="284EFF"/>
                </a:solidFill>
                <a:latin typeface="思源黑体 Heavy" panose="020B0A00000000000000" charset="-122"/>
              </a:rPr>
              <a:t> </a:t>
            </a:r>
            <a:endParaRPr lang="en-US" sz="28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378005" y="5561319"/>
            <a:ext cx="5373663" cy="75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1600">
                <a:solidFill>
                  <a:srgbClr val="000000"/>
                </a:solidFill>
                <a:latin typeface="思源黑体 Light" panose="020B0400000000000000" charset="-122"/>
              </a:rPr>
              <a:t>Accomplish the tasks in the preparatory phase and do the preliminary work well</a:t>
            </a:r>
            <a:endParaRPr lang="en-US" sz="1600">
              <a:solidFill>
                <a:srgbClr val="000000"/>
              </a:solidFill>
              <a:latin typeface="思源黑体 Light" panose="020B0400000000000000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4325660" y="588153"/>
            <a:ext cx="282535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284EFF"/>
                </a:solidFill>
                <a:latin typeface="思源黑体 Heavy" panose="020B0A00000000000000" charset="-122"/>
              </a:rPr>
              <a:t> Battle for the Originium</a:t>
            </a:r>
            <a:endParaRPr lang="en-US" sz="18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791966" y="7765653"/>
            <a:ext cx="1585496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284EFF"/>
                </a:solidFill>
                <a:latin typeface="思源黑体 Heavy" panose="020B0A00000000000000" charset="-122"/>
              </a:rPr>
              <a:t>sprint2</a:t>
            </a:r>
            <a:endParaRPr lang="en-US" sz="28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791966" y="8266033"/>
            <a:ext cx="5473905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1600">
                <a:solidFill>
                  <a:srgbClr val="000000"/>
                </a:solidFill>
                <a:latin typeface="思源黑体 Light" panose="020B0400000000000000" charset="-122"/>
              </a:rPr>
              <a:t>The initial development of the product, including the construction of the game framework, the design of the game client ui, and the art design</a:t>
            </a:r>
            <a:endParaRPr lang="en-US" sz="1600">
              <a:solidFill>
                <a:srgbClr val="000000"/>
              </a:solidFill>
              <a:latin typeface="思源黑体 Light" panose="020B0400000000000000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9989" y="1719977"/>
            <a:ext cx="17648021" cy="6356590"/>
          </a:xfrm>
          <a:custGeom>
            <a:avLst/>
            <a:gdLst/>
            <a:ahLst/>
            <a:cxnLst/>
            <a:rect l="l" t="t" r="r" b="b"/>
            <a:pathLst>
              <a:path w="17648021" h="6356590">
                <a:moveTo>
                  <a:pt x="0" y="0"/>
                </a:moveTo>
                <a:lnTo>
                  <a:pt x="17648022" y="0"/>
                </a:lnTo>
                <a:lnTo>
                  <a:pt x="17648022" y="6356590"/>
                </a:lnTo>
                <a:lnTo>
                  <a:pt x="0" y="635659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28700" y="1028700"/>
            <a:ext cx="16494992" cy="8686867"/>
            <a:chOff x="0" y="0"/>
            <a:chExt cx="21993323" cy="11582489"/>
          </a:xfrm>
        </p:grpSpPr>
        <p:sp>
          <p:nvSpPr>
            <p:cNvPr id="3" name="Freeform 3"/>
            <p:cNvSpPr/>
            <p:nvPr/>
          </p:nvSpPr>
          <p:spPr>
            <a:xfrm>
              <a:off x="14671834" y="0"/>
              <a:ext cx="7321489" cy="11582489"/>
            </a:xfrm>
            <a:custGeom>
              <a:avLst/>
              <a:gdLst/>
              <a:ahLst/>
              <a:cxnLst/>
              <a:rect l="l" t="t" r="r" b="b"/>
              <a:pathLst>
                <a:path w="7321489" h="11582489">
                  <a:moveTo>
                    <a:pt x="0" y="0"/>
                  </a:moveTo>
                  <a:lnTo>
                    <a:pt x="7321489" y="0"/>
                  </a:lnTo>
                  <a:lnTo>
                    <a:pt x="7321489" y="11582489"/>
                  </a:lnTo>
                  <a:lnTo>
                    <a:pt x="0" y="11582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90544" r="-60066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7511367" y="0"/>
              <a:ext cx="6497698" cy="11582489"/>
            </a:xfrm>
            <a:custGeom>
              <a:avLst/>
              <a:gdLst/>
              <a:ahLst/>
              <a:cxnLst/>
              <a:rect l="l" t="t" r="r" b="b"/>
              <a:pathLst>
                <a:path w="6497698" h="11582489">
                  <a:moveTo>
                    <a:pt x="0" y="0"/>
                  </a:moveTo>
                  <a:lnTo>
                    <a:pt x="6497698" y="0"/>
                  </a:lnTo>
                  <a:lnTo>
                    <a:pt x="6497698" y="11582489"/>
                  </a:lnTo>
                  <a:lnTo>
                    <a:pt x="0" y="11582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94408" r="-87975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4009065" y="0"/>
              <a:ext cx="662768" cy="11582489"/>
            </a:xfrm>
            <a:custGeom>
              <a:avLst/>
              <a:gdLst/>
              <a:ahLst/>
              <a:cxnLst/>
              <a:rect l="l" t="t" r="r" b="b"/>
              <a:pathLst>
                <a:path w="662768" h="11582489">
                  <a:moveTo>
                    <a:pt x="0" y="0"/>
                  </a:moveTo>
                  <a:lnTo>
                    <a:pt x="662769" y="0"/>
                  </a:lnTo>
                  <a:lnTo>
                    <a:pt x="662769" y="11582489"/>
                  </a:lnTo>
                  <a:lnTo>
                    <a:pt x="0" y="11582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396749" r="-2271714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7511367" cy="11582489"/>
            </a:xfrm>
            <a:custGeom>
              <a:avLst/>
              <a:gdLst/>
              <a:ahLst/>
              <a:cxnLst/>
              <a:rect l="l" t="t" r="r" b="b"/>
              <a:pathLst>
                <a:path w="7511367" h="11582489">
                  <a:moveTo>
                    <a:pt x="0" y="0"/>
                  </a:moveTo>
                  <a:lnTo>
                    <a:pt x="7511367" y="0"/>
                  </a:lnTo>
                  <a:lnTo>
                    <a:pt x="7511367" y="11582489"/>
                  </a:lnTo>
                  <a:lnTo>
                    <a:pt x="0" y="11582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60066" r="-84209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0">
            <a:off x="1424885" y="1470003"/>
            <a:ext cx="15596218" cy="7804261"/>
            <a:chOff x="0" y="0"/>
            <a:chExt cx="20794957" cy="1040568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807175" cy="10405682"/>
            </a:xfrm>
            <a:custGeom>
              <a:avLst/>
              <a:gdLst/>
              <a:ahLst/>
              <a:cxnLst/>
              <a:rect l="l" t="t" r="r" b="b"/>
              <a:pathLst>
                <a:path w="5807175" h="10405682">
                  <a:moveTo>
                    <a:pt x="0" y="0"/>
                  </a:moveTo>
                  <a:lnTo>
                    <a:pt x="5807175" y="0"/>
                  </a:lnTo>
                  <a:lnTo>
                    <a:pt x="5807175" y="10405682"/>
                  </a:lnTo>
                  <a:lnTo>
                    <a:pt x="0" y="104056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60066" r="-105394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5807175" y="0"/>
              <a:ext cx="4590304" cy="10405682"/>
            </a:xfrm>
            <a:custGeom>
              <a:avLst/>
              <a:gdLst/>
              <a:ahLst/>
              <a:cxnLst/>
              <a:rect l="l" t="t" r="r" b="b"/>
              <a:pathLst>
                <a:path w="4590304" h="10405682">
                  <a:moveTo>
                    <a:pt x="0" y="0"/>
                  </a:moveTo>
                  <a:lnTo>
                    <a:pt x="4590304" y="0"/>
                  </a:lnTo>
                  <a:lnTo>
                    <a:pt x="4590304" y="10405682"/>
                  </a:lnTo>
                  <a:lnTo>
                    <a:pt x="0" y="104056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18423" r="-117411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0397479" y="0"/>
              <a:ext cx="4590304" cy="10405682"/>
            </a:xfrm>
            <a:custGeom>
              <a:avLst/>
              <a:gdLst/>
              <a:ahLst/>
              <a:cxnLst/>
              <a:rect l="l" t="t" r="r" b="b"/>
              <a:pathLst>
                <a:path w="4590304" h="10405682">
                  <a:moveTo>
                    <a:pt x="0" y="0"/>
                  </a:moveTo>
                  <a:lnTo>
                    <a:pt x="4590303" y="0"/>
                  </a:lnTo>
                  <a:lnTo>
                    <a:pt x="4590303" y="10405682"/>
                  </a:lnTo>
                  <a:lnTo>
                    <a:pt x="0" y="104056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18423" r="-117411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flipH="1">
              <a:off x="14987782" y="0"/>
              <a:ext cx="5807175" cy="10405682"/>
            </a:xfrm>
            <a:custGeom>
              <a:avLst/>
              <a:gdLst/>
              <a:ahLst/>
              <a:cxnLst/>
              <a:rect l="l" t="t" r="r" b="b"/>
              <a:pathLst>
                <a:path w="5807175" h="10405682">
                  <a:moveTo>
                    <a:pt x="5807175" y="0"/>
                  </a:moveTo>
                  <a:lnTo>
                    <a:pt x="0" y="0"/>
                  </a:lnTo>
                  <a:lnTo>
                    <a:pt x="0" y="10405682"/>
                  </a:lnTo>
                  <a:lnTo>
                    <a:pt x="5807175" y="10405682"/>
                  </a:lnTo>
                  <a:lnTo>
                    <a:pt x="5807175" y="0"/>
                  </a:lnTo>
                  <a:close/>
                </a:path>
              </a:pathLst>
            </a:custGeom>
            <a:blipFill>
              <a:blip r:embed="rId2"/>
              <a:stretch>
                <a:fillRect l="-60066" r="-105394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 rot="0">
            <a:off x="2129838" y="1506996"/>
            <a:ext cx="14028325" cy="7273009"/>
            <a:chOff x="0" y="0"/>
            <a:chExt cx="18704433" cy="9697345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/>
            <a:srcRect t="188" b="188"/>
            <a:stretch>
              <a:fillRect/>
            </a:stretch>
          </p:blipFill>
          <p:spPr>
            <a:xfrm>
              <a:off x="0" y="0"/>
              <a:ext cx="18704433" cy="9697345"/>
            </a:xfrm>
            <a:prstGeom prst="rect">
              <a:avLst/>
            </a:prstGeom>
          </p:spPr>
        </p:pic>
      </p:grpSp>
      <p:sp>
        <p:nvSpPr>
          <p:cNvPr id="14" name="TextBox 14"/>
          <p:cNvSpPr txBox="1"/>
          <p:nvPr/>
        </p:nvSpPr>
        <p:spPr>
          <a:xfrm>
            <a:off x="14325660" y="588153"/>
            <a:ext cx="282535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284EFF"/>
                </a:solidFill>
                <a:latin typeface="思源黑体 Heavy" panose="020B0A00000000000000" charset="-122"/>
              </a:rPr>
              <a:t> Battle for the Originium</a:t>
            </a:r>
            <a:endParaRPr lang="en-US" sz="18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10163" y="202391"/>
            <a:ext cx="7885907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思源黑体 Heavy" panose="020B0A00000000000000" charset="-122"/>
              </a:rPr>
              <a:t>Product roadmap</a:t>
            </a:r>
            <a:endParaRPr lang="en-US" sz="5600">
              <a:solidFill>
                <a:srgbClr val="000000"/>
              </a:solidFill>
              <a:latin typeface="思源黑体 Heavy" panose="020B0A00000000000000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28700" y="1028700"/>
            <a:ext cx="16494992" cy="8686867"/>
            <a:chOff x="0" y="0"/>
            <a:chExt cx="21993323" cy="11582489"/>
          </a:xfrm>
        </p:grpSpPr>
        <p:sp>
          <p:nvSpPr>
            <p:cNvPr id="3" name="Freeform 3"/>
            <p:cNvSpPr/>
            <p:nvPr/>
          </p:nvSpPr>
          <p:spPr>
            <a:xfrm>
              <a:off x="14671834" y="0"/>
              <a:ext cx="7321489" cy="11582489"/>
            </a:xfrm>
            <a:custGeom>
              <a:avLst/>
              <a:gdLst/>
              <a:ahLst/>
              <a:cxnLst/>
              <a:rect l="l" t="t" r="r" b="b"/>
              <a:pathLst>
                <a:path w="7321489" h="11582489">
                  <a:moveTo>
                    <a:pt x="0" y="0"/>
                  </a:moveTo>
                  <a:lnTo>
                    <a:pt x="7321489" y="0"/>
                  </a:lnTo>
                  <a:lnTo>
                    <a:pt x="7321489" y="11582489"/>
                  </a:lnTo>
                  <a:lnTo>
                    <a:pt x="0" y="11582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90544" r="-60066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7511367" y="0"/>
              <a:ext cx="6497698" cy="11582489"/>
            </a:xfrm>
            <a:custGeom>
              <a:avLst/>
              <a:gdLst/>
              <a:ahLst/>
              <a:cxnLst/>
              <a:rect l="l" t="t" r="r" b="b"/>
              <a:pathLst>
                <a:path w="6497698" h="11582489">
                  <a:moveTo>
                    <a:pt x="0" y="0"/>
                  </a:moveTo>
                  <a:lnTo>
                    <a:pt x="6497698" y="0"/>
                  </a:lnTo>
                  <a:lnTo>
                    <a:pt x="6497698" y="11582489"/>
                  </a:lnTo>
                  <a:lnTo>
                    <a:pt x="0" y="11582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94408" r="-87975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4009065" y="0"/>
              <a:ext cx="662768" cy="11582489"/>
            </a:xfrm>
            <a:custGeom>
              <a:avLst/>
              <a:gdLst/>
              <a:ahLst/>
              <a:cxnLst/>
              <a:rect l="l" t="t" r="r" b="b"/>
              <a:pathLst>
                <a:path w="662768" h="11582489">
                  <a:moveTo>
                    <a:pt x="0" y="0"/>
                  </a:moveTo>
                  <a:lnTo>
                    <a:pt x="662769" y="0"/>
                  </a:lnTo>
                  <a:lnTo>
                    <a:pt x="662769" y="11582489"/>
                  </a:lnTo>
                  <a:lnTo>
                    <a:pt x="0" y="11582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396749" r="-2271714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7511367" cy="11582489"/>
            </a:xfrm>
            <a:custGeom>
              <a:avLst/>
              <a:gdLst/>
              <a:ahLst/>
              <a:cxnLst/>
              <a:rect l="l" t="t" r="r" b="b"/>
              <a:pathLst>
                <a:path w="7511367" h="11582489">
                  <a:moveTo>
                    <a:pt x="0" y="0"/>
                  </a:moveTo>
                  <a:lnTo>
                    <a:pt x="7511367" y="0"/>
                  </a:lnTo>
                  <a:lnTo>
                    <a:pt x="7511367" y="11582489"/>
                  </a:lnTo>
                  <a:lnTo>
                    <a:pt x="0" y="11582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60066" r="-84209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0">
            <a:off x="1424885" y="1470003"/>
            <a:ext cx="15596218" cy="7804261"/>
            <a:chOff x="0" y="0"/>
            <a:chExt cx="20794957" cy="1040568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807175" cy="10405682"/>
            </a:xfrm>
            <a:custGeom>
              <a:avLst/>
              <a:gdLst/>
              <a:ahLst/>
              <a:cxnLst/>
              <a:rect l="l" t="t" r="r" b="b"/>
              <a:pathLst>
                <a:path w="5807175" h="10405682">
                  <a:moveTo>
                    <a:pt x="0" y="0"/>
                  </a:moveTo>
                  <a:lnTo>
                    <a:pt x="5807175" y="0"/>
                  </a:lnTo>
                  <a:lnTo>
                    <a:pt x="5807175" y="10405682"/>
                  </a:lnTo>
                  <a:lnTo>
                    <a:pt x="0" y="104056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60066" r="-105394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5807175" y="0"/>
              <a:ext cx="4590304" cy="10405682"/>
            </a:xfrm>
            <a:custGeom>
              <a:avLst/>
              <a:gdLst/>
              <a:ahLst/>
              <a:cxnLst/>
              <a:rect l="l" t="t" r="r" b="b"/>
              <a:pathLst>
                <a:path w="4590304" h="10405682">
                  <a:moveTo>
                    <a:pt x="0" y="0"/>
                  </a:moveTo>
                  <a:lnTo>
                    <a:pt x="4590304" y="0"/>
                  </a:lnTo>
                  <a:lnTo>
                    <a:pt x="4590304" y="10405682"/>
                  </a:lnTo>
                  <a:lnTo>
                    <a:pt x="0" y="104056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18423" r="-117411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0397479" y="0"/>
              <a:ext cx="4590304" cy="10405682"/>
            </a:xfrm>
            <a:custGeom>
              <a:avLst/>
              <a:gdLst/>
              <a:ahLst/>
              <a:cxnLst/>
              <a:rect l="l" t="t" r="r" b="b"/>
              <a:pathLst>
                <a:path w="4590304" h="10405682">
                  <a:moveTo>
                    <a:pt x="0" y="0"/>
                  </a:moveTo>
                  <a:lnTo>
                    <a:pt x="4590303" y="0"/>
                  </a:lnTo>
                  <a:lnTo>
                    <a:pt x="4590303" y="10405682"/>
                  </a:lnTo>
                  <a:lnTo>
                    <a:pt x="0" y="104056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18423" r="-117411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flipH="1">
              <a:off x="14987782" y="0"/>
              <a:ext cx="5807175" cy="10405682"/>
            </a:xfrm>
            <a:custGeom>
              <a:avLst/>
              <a:gdLst/>
              <a:ahLst/>
              <a:cxnLst/>
              <a:rect l="l" t="t" r="r" b="b"/>
              <a:pathLst>
                <a:path w="5807175" h="10405682">
                  <a:moveTo>
                    <a:pt x="5807175" y="0"/>
                  </a:moveTo>
                  <a:lnTo>
                    <a:pt x="0" y="0"/>
                  </a:lnTo>
                  <a:lnTo>
                    <a:pt x="0" y="10405682"/>
                  </a:lnTo>
                  <a:lnTo>
                    <a:pt x="5807175" y="10405682"/>
                  </a:lnTo>
                  <a:lnTo>
                    <a:pt x="5807175" y="0"/>
                  </a:lnTo>
                  <a:close/>
                </a:path>
              </a:pathLst>
            </a:custGeom>
            <a:blipFill>
              <a:blip r:embed="rId2"/>
              <a:stretch>
                <a:fillRect l="-60066" r="-105394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 rot="0">
            <a:off x="2262034" y="1735629"/>
            <a:ext cx="14028325" cy="7273009"/>
            <a:chOff x="0" y="0"/>
            <a:chExt cx="18704433" cy="9697345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/>
            <a:srcRect t="1958" b="1958"/>
            <a:stretch>
              <a:fillRect/>
            </a:stretch>
          </p:blipFill>
          <p:spPr>
            <a:xfrm>
              <a:off x="0" y="0"/>
              <a:ext cx="18704433" cy="9697345"/>
            </a:xfrm>
            <a:prstGeom prst="rect">
              <a:avLst/>
            </a:prstGeom>
          </p:spPr>
        </p:pic>
      </p:grpSp>
      <p:sp>
        <p:nvSpPr>
          <p:cNvPr id="14" name="TextBox 14"/>
          <p:cNvSpPr txBox="1"/>
          <p:nvPr/>
        </p:nvSpPr>
        <p:spPr>
          <a:xfrm>
            <a:off x="14325660" y="588153"/>
            <a:ext cx="282535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284EFF"/>
                </a:solidFill>
                <a:latin typeface="思源黑体 Heavy" panose="020B0A00000000000000" charset="-122"/>
              </a:rPr>
              <a:t> Battle for the Originium</a:t>
            </a:r>
            <a:endParaRPr lang="en-US" sz="18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10163" y="202391"/>
            <a:ext cx="7885907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思源黑体 Heavy" panose="020B0A00000000000000" charset="-122"/>
              </a:rPr>
              <a:t>Product roadmap</a:t>
            </a:r>
            <a:endParaRPr lang="en-US" sz="5600">
              <a:solidFill>
                <a:srgbClr val="000000"/>
              </a:solidFill>
              <a:latin typeface="思源黑体 Heavy" panose="020B0A00000000000000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3068916" y="1215460"/>
            <a:ext cx="9150717" cy="9139278"/>
            <a:chOff x="0" y="0"/>
            <a:chExt cx="12200956" cy="121857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200956" cy="12185704"/>
            </a:xfrm>
            <a:custGeom>
              <a:avLst/>
              <a:gdLst/>
              <a:ahLst/>
              <a:cxnLst/>
              <a:rect l="l" t="t" r="r" b="b"/>
              <a:pathLst>
                <a:path w="12200956" h="12185704">
                  <a:moveTo>
                    <a:pt x="0" y="0"/>
                  </a:moveTo>
                  <a:lnTo>
                    <a:pt x="12200956" y="0"/>
                  </a:lnTo>
                  <a:lnTo>
                    <a:pt x="12200956" y="12185704"/>
                  </a:lnTo>
                  <a:lnTo>
                    <a:pt x="0" y="121857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810941" y="1808677"/>
              <a:ext cx="8579074" cy="8568350"/>
            </a:xfrm>
            <a:custGeom>
              <a:avLst/>
              <a:gdLst/>
              <a:ahLst/>
              <a:cxnLst/>
              <a:rect l="l" t="t" r="r" b="b"/>
              <a:pathLst>
                <a:path w="8579074" h="8568350">
                  <a:moveTo>
                    <a:pt x="0" y="0"/>
                  </a:moveTo>
                  <a:lnTo>
                    <a:pt x="8579074" y="0"/>
                  </a:lnTo>
                  <a:lnTo>
                    <a:pt x="8579074" y="8568350"/>
                  </a:lnTo>
                  <a:lnTo>
                    <a:pt x="0" y="8568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0">
            <a:off x="272359" y="7609351"/>
            <a:ext cx="465948" cy="465948"/>
            <a:chOff x="0" y="0"/>
            <a:chExt cx="621264" cy="621264"/>
          </a:xfrm>
        </p:grpSpPr>
        <p:grpSp>
          <p:nvGrpSpPr>
            <p:cNvPr id="6" name="Group 6"/>
            <p:cNvGrpSpPr/>
            <p:nvPr/>
          </p:nvGrpSpPr>
          <p:grpSpPr>
            <a:xfrm rot="0">
              <a:off x="0" y="0"/>
              <a:ext cx="621264" cy="621264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D4B4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126716" y="195685"/>
              <a:ext cx="367831" cy="229895"/>
            </a:xfrm>
            <a:custGeom>
              <a:avLst/>
              <a:gdLst/>
              <a:ahLst/>
              <a:cxnLst/>
              <a:rect l="l" t="t" r="r" b="b"/>
              <a:pathLst>
                <a:path w="367831" h="229895">
                  <a:moveTo>
                    <a:pt x="0" y="0"/>
                  </a:moveTo>
                  <a:lnTo>
                    <a:pt x="367832" y="0"/>
                  </a:lnTo>
                  <a:lnTo>
                    <a:pt x="367832" y="229894"/>
                  </a:lnTo>
                  <a:lnTo>
                    <a:pt x="0" y="229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7890172" y="7609351"/>
            <a:ext cx="465948" cy="465948"/>
            <a:chOff x="0" y="0"/>
            <a:chExt cx="621264" cy="621264"/>
          </a:xfrm>
        </p:grpSpPr>
        <p:grpSp>
          <p:nvGrpSpPr>
            <p:cNvPr id="11" name="Group 11"/>
            <p:cNvGrpSpPr/>
            <p:nvPr/>
          </p:nvGrpSpPr>
          <p:grpSpPr>
            <a:xfrm rot="0">
              <a:off x="0" y="0"/>
              <a:ext cx="621264" cy="621264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D4B4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126716" y="195685"/>
              <a:ext cx="367831" cy="229895"/>
            </a:xfrm>
            <a:custGeom>
              <a:avLst/>
              <a:gdLst/>
              <a:ahLst/>
              <a:cxnLst/>
              <a:rect l="l" t="t" r="r" b="b"/>
              <a:pathLst>
                <a:path w="367831" h="229895">
                  <a:moveTo>
                    <a:pt x="0" y="0"/>
                  </a:moveTo>
                  <a:lnTo>
                    <a:pt x="367832" y="0"/>
                  </a:lnTo>
                  <a:lnTo>
                    <a:pt x="367832" y="229894"/>
                  </a:lnTo>
                  <a:lnTo>
                    <a:pt x="0" y="229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470213" y="1571564"/>
            <a:ext cx="10396154" cy="5921476"/>
          </a:xfrm>
          <a:custGeom>
            <a:avLst/>
            <a:gdLst/>
            <a:ahLst/>
            <a:cxnLst/>
            <a:rect l="l" t="t" r="r" b="b"/>
            <a:pathLst>
              <a:path w="10396154" h="5921476">
                <a:moveTo>
                  <a:pt x="0" y="0"/>
                </a:moveTo>
                <a:lnTo>
                  <a:pt x="10396154" y="0"/>
                </a:lnTo>
                <a:lnTo>
                  <a:pt x="10396154" y="5921477"/>
                </a:lnTo>
                <a:lnTo>
                  <a:pt x="0" y="59214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70213" y="604838"/>
            <a:ext cx="9763536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思源黑体 Heavy" panose="020B0A00000000000000" charset="-122"/>
              </a:rPr>
              <a:t>sprint 1                1.21-2.5</a:t>
            </a:r>
            <a:endParaRPr lang="en-US" sz="5600">
              <a:solidFill>
                <a:srgbClr val="000000"/>
              </a:solidFill>
              <a:latin typeface="思源黑体 Heavy" panose="020B0A00000000000000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05349" y="7617178"/>
            <a:ext cx="6275297" cy="146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思源黑体 Heavy" panose="020B0A00000000000000" charset="-122"/>
              </a:rPr>
              <a:t>Do market research,</a:t>
            </a:r>
            <a:endParaRPr lang="en-US" sz="2800">
              <a:solidFill>
                <a:srgbClr val="000000"/>
              </a:solidFill>
              <a:latin typeface="思源黑体 Heavy" panose="020B0A00000000000000" charset="-122"/>
            </a:endParaRP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思源黑体 Heavy" panose="020B0A00000000000000" charset="-122"/>
              </a:rPr>
              <a:t> Design the game's backstory </a:t>
            </a:r>
            <a:endParaRPr lang="en-US" sz="2800">
              <a:solidFill>
                <a:srgbClr val="000000"/>
              </a:solidFill>
              <a:latin typeface="思源黑体 Heavy" panose="020B0A00000000000000" charset="-122"/>
            </a:endParaRPr>
          </a:p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思源黑体 Heavy" panose="020B0A00000000000000" charset="-122"/>
              </a:rPr>
              <a:t> </a:t>
            </a:r>
            <a:endParaRPr lang="en-US" sz="2800">
              <a:solidFill>
                <a:srgbClr val="000000"/>
              </a:solidFill>
              <a:latin typeface="思源黑体 Heavy" panose="020B0A00000000000000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822845" y="7603493"/>
            <a:ext cx="5546716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思源黑体 Heavy" panose="020B0A00000000000000" charset="-122"/>
              </a:rPr>
              <a:t>Design related cards</a:t>
            </a:r>
            <a:endParaRPr lang="en-US" sz="2800">
              <a:solidFill>
                <a:srgbClr val="000000"/>
              </a:solidFill>
              <a:latin typeface="思源黑体 Heavy" panose="020B0A00000000000000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3068916" y="1215460"/>
            <a:ext cx="9150717" cy="9139278"/>
            <a:chOff x="0" y="0"/>
            <a:chExt cx="12200956" cy="121857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200956" cy="12185704"/>
            </a:xfrm>
            <a:custGeom>
              <a:avLst/>
              <a:gdLst/>
              <a:ahLst/>
              <a:cxnLst/>
              <a:rect l="l" t="t" r="r" b="b"/>
              <a:pathLst>
                <a:path w="12200956" h="12185704">
                  <a:moveTo>
                    <a:pt x="0" y="0"/>
                  </a:moveTo>
                  <a:lnTo>
                    <a:pt x="12200956" y="0"/>
                  </a:lnTo>
                  <a:lnTo>
                    <a:pt x="12200956" y="12185704"/>
                  </a:lnTo>
                  <a:lnTo>
                    <a:pt x="0" y="121857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810941" y="1808677"/>
              <a:ext cx="8579074" cy="8568350"/>
            </a:xfrm>
            <a:custGeom>
              <a:avLst/>
              <a:gdLst/>
              <a:ahLst/>
              <a:cxnLst/>
              <a:rect l="l" t="t" r="r" b="b"/>
              <a:pathLst>
                <a:path w="8579074" h="8568350">
                  <a:moveTo>
                    <a:pt x="0" y="0"/>
                  </a:moveTo>
                  <a:lnTo>
                    <a:pt x="8579074" y="0"/>
                  </a:lnTo>
                  <a:lnTo>
                    <a:pt x="8579074" y="8568350"/>
                  </a:lnTo>
                  <a:lnTo>
                    <a:pt x="0" y="8568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0">
            <a:off x="212434" y="8348417"/>
            <a:ext cx="465948" cy="465948"/>
            <a:chOff x="0" y="0"/>
            <a:chExt cx="621264" cy="621264"/>
          </a:xfrm>
        </p:grpSpPr>
        <p:grpSp>
          <p:nvGrpSpPr>
            <p:cNvPr id="6" name="Group 6"/>
            <p:cNvGrpSpPr/>
            <p:nvPr/>
          </p:nvGrpSpPr>
          <p:grpSpPr>
            <a:xfrm rot="0">
              <a:off x="0" y="0"/>
              <a:ext cx="621264" cy="621264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D4B4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126716" y="195685"/>
              <a:ext cx="367831" cy="229895"/>
            </a:xfrm>
            <a:custGeom>
              <a:avLst/>
              <a:gdLst/>
              <a:ahLst/>
              <a:cxnLst/>
              <a:rect l="l" t="t" r="r" b="b"/>
              <a:pathLst>
                <a:path w="367831" h="229895">
                  <a:moveTo>
                    <a:pt x="0" y="0"/>
                  </a:moveTo>
                  <a:lnTo>
                    <a:pt x="367832" y="0"/>
                  </a:lnTo>
                  <a:lnTo>
                    <a:pt x="367832" y="229894"/>
                  </a:lnTo>
                  <a:lnTo>
                    <a:pt x="0" y="229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7887446" y="8348417"/>
            <a:ext cx="465948" cy="465948"/>
            <a:chOff x="0" y="0"/>
            <a:chExt cx="621264" cy="621264"/>
          </a:xfrm>
        </p:grpSpPr>
        <p:grpSp>
          <p:nvGrpSpPr>
            <p:cNvPr id="11" name="Group 11"/>
            <p:cNvGrpSpPr/>
            <p:nvPr/>
          </p:nvGrpSpPr>
          <p:grpSpPr>
            <a:xfrm rot="0">
              <a:off x="0" y="0"/>
              <a:ext cx="621264" cy="621264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D4B4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126716" y="195685"/>
              <a:ext cx="367831" cy="229895"/>
            </a:xfrm>
            <a:custGeom>
              <a:avLst/>
              <a:gdLst/>
              <a:ahLst/>
              <a:cxnLst/>
              <a:rect l="l" t="t" r="r" b="b"/>
              <a:pathLst>
                <a:path w="367831" h="229895">
                  <a:moveTo>
                    <a:pt x="0" y="0"/>
                  </a:moveTo>
                  <a:lnTo>
                    <a:pt x="367832" y="0"/>
                  </a:lnTo>
                  <a:lnTo>
                    <a:pt x="367832" y="229894"/>
                  </a:lnTo>
                  <a:lnTo>
                    <a:pt x="0" y="229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470213" y="1577484"/>
            <a:ext cx="11635359" cy="6142500"/>
          </a:xfrm>
          <a:custGeom>
            <a:avLst/>
            <a:gdLst/>
            <a:ahLst/>
            <a:cxnLst/>
            <a:rect l="l" t="t" r="r" b="b"/>
            <a:pathLst>
              <a:path w="11635359" h="6142500">
                <a:moveTo>
                  <a:pt x="0" y="0"/>
                </a:moveTo>
                <a:lnTo>
                  <a:pt x="11635359" y="0"/>
                </a:lnTo>
                <a:lnTo>
                  <a:pt x="11635359" y="6142500"/>
                </a:lnTo>
                <a:lnTo>
                  <a:pt x="0" y="6142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145425" y="8356245"/>
            <a:ext cx="6275297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思源黑体 Heavy" panose="020B0A00000000000000" charset="-122"/>
              </a:rPr>
              <a:t>Game rule-making</a:t>
            </a:r>
            <a:endParaRPr lang="en-US" sz="2800">
              <a:solidFill>
                <a:srgbClr val="000000"/>
              </a:solidFill>
              <a:latin typeface="思源黑体 Heavy" panose="020B0A00000000000000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820119" y="8342560"/>
            <a:ext cx="5546716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思源黑体 Heavy" panose="020B0A00000000000000" charset="-122"/>
              </a:rPr>
              <a:t>Game balance test</a:t>
            </a:r>
            <a:endParaRPr lang="en-US" sz="2800">
              <a:solidFill>
                <a:srgbClr val="000000"/>
              </a:solidFill>
              <a:latin typeface="思源黑体 Heavy" panose="020B0A00000000000000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70213" y="604838"/>
            <a:ext cx="9763536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思源黑体 Heavy" panose="020B0A00000000000000" charset="-122"/>
              </a:rPr>
              <a:t>sprint 1                1.21-2.5</a:t>
            </a:r>
            <a:endParaRPr lang="en-US" sz="5600">
              <a:solidFill>
                <a:srgbClr val="000000"/>
              </a:solidFill>
              <a:latin typeface="思源黑体 Heavy" panose="020B0A00000000000000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69088"/>
            <a:ext cx="18288000" cy="8948824"/>
          </a:xfrm>
          <a:custGeom>
            <a:avLst/>
            <a:gdLst/>
            <a:ahLst/>
            <a:cxnLst/>
            <a:rect l="l" t="t" r="r" b="b"/>
            <a:pathLst>
              <a:path w="18288000" h="8948824">
                <a:moveTo>
                  <a:pt x="0" y="0"/>
                </a:moveTo>
                <a:lnTo>
                  <a:pt x="18288000" y="0"/>
                </a:lnTo>
                <a:lnTo>
                  <a:pt x="18288000" y="8948824"/>
                </a:lnTo>
                <a:lnTo>
                  <a:pt x="0" y="894882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3068916" y="1215460"/>
            <a:ext cx="9150717" cy="9139278"/>
            <a:chOff x="0" y="0"/>
            <a:chExt cx="12200956" cy="121857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200956" cy="12185704"/>
            </a:xfrm>
            <a:custGeom>
              <a:avLst/>
              <a:gdLst/>
              <a:ahLst/>
              <a:cxnLst/>
              <a:rect l="l" t="t" r="r" b="b"/>
              <a:pathLst>
                <a:path w="12200956" h="12185704">
                  <a:moveTo>
                    <a:pt x="0" y="0"/>
                  </a:moveTo>
                  <a:lnTo>
                    <a:pt x="12200956" y="0"/>
                  </a:lnTo>
                  <a:lnTo>
                    <a:pt x="12200956" y="12185704"/>
                  </a:lnTo>
                  <a:lnTo>
                    <a:pt x="0" y="121857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810941" y="1808677"/>
              <a:ext cx="8579074" cy="8568350"/>
            </a:xfrm>
            <a:custGeom>
              <a:avLst/>
              <a:gdLst/>
              <a:ahLst/>
              <a:cxnLst/>
              <a:rect l="l" t="t" r="r" b="b"/>
              <a:pathLst>
                <a:path w="8579074" h="8568350">
                  <a:moveTo>
                    <a:pt x="0" y="0"/>
                  </a:moveTo>
                  <a:lnTo>
                    <a:pt x="8579074" y="0"/>
                  </a:lnTo>
                  <a:lnTo>
                    <a:pt x="8579074" y="8568350"/>
                  </a:lnTo>
                  <a:lnTo>
                    <a:pt x="0" y="8568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835435" y="1971060"/>
            <a:ext cx="12542276" cy="7143871"/>
          </a:xfrm>
          <a:custGeom>
            <a:avLst/>
            <a:gdLst/>
            <a:ahLst/>
            <a:cxnLst/>
            <a:rect l="l" t="t" r="r" b="b"/>
            <a:pathLst>
              <a:path w="12542276" h="7143871">
                <a:moveTo>
                  <a:pt x="0" y="0"/>
                </a:moveTo>
                <a:lnTo>
                  <a:pt x="12542276" y="0"/>
                </a:lnTo>
                <a:lnTo>
                  <a:pt x="12542276" y="7143871"/>
                </a:lnTo>
                <a:lnTo>
                  <a:pt x="0" y="7143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50112" y="666433"/>
            <a:ext cx="1122169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思源黑体 Heavy" panose="020B0A00000000000000" charset="-122"/>
              </a:rPr>
              <a:t>sprint 2                 2.19-3.24</a:t>
            </a:r>
            <a:endParaRPr lang="en-US" sz="5600">
              <a:solidFill>
                <a:srgbClr val="000000"/>
              </a:solidFill>
              <a:latin typeface="思源黑体 Heavy" panose="020B0A00000000000000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89302" y="2534446"/>
            <a:ext cx="6419046" cy="6411023"/>
          </a:xfrm>
          <a:custGeom>
            <a:avLst/>
            <a:gdLst/>
            <a:ahLst/>
            <a:cxnLst/>
            <a:rect l="l" t="t" r="r" b="b"/>
            <a:pathLst>
              <a:path w="6419046" h="6411023">
                <a:moveTo>
                  <a:pt x="0" y="0"/>
                </a:moveTo>
                <a:lnTo>
                  <a:pt x="6419046" y="0"/>
                </a:lnTo>
                <a:lnTo>
                  <a:pt x="6419046" y="6411023"/>
                </a:lnTo>
                <a:lnTo>
                  <a:pt x="0" y="641102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615325" y="2559127"/>
            <a:ext cx="6367001" cy="6359043"/>
          </a:xfrm>
          <a:custGeom>
            <a:avLst/>
            <a:gdLst/>
            <a:ahLst/>
            <a:cxnLst/>
            <a:rect l="l" t="t" r="r" b="b"/>
            <a:pathLst>
              <a:path w="6367001" h="6359043">
                <a:moveTo>
                  <a:pt x="0" y="0"/>
                </a:moveTo>
                <a:lnTo>
                  <a:pt x="6367001" y="0"/>
                </a:lnTo>
                <a:lnTo>
                  <a:pt x="6367001" y="6359043"/>
                </a:lnTo>
                <a:lnTo>
                  <a:pt x="0" y="63590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65060" y="7805482"/>
            <a:ext cx="9224242" cy="1452818"/>
          </a:xfrm>
          <a:custGeom>
            <a:avLst/>
            <a:gdLst/>
            <a:ahLst/>
            <a:cxnLst/>
            <a:rect l="l" t="t" r="r" b="b"/>
            <a:pathLst>
              <a:path w="9224242" h="1452818">
                <a:moveTo>
                  <a:pt x="0" y="0"/>
                </a:moveTo>
                <a:lnTo>
                  <a:pt x="9224242" y="0"/>
                </a:lnTo>
                <a:lnTo>
                  <a:pt x="9224242" y="1452818"/>
                </a:lnTo>
                <a:lnTo>
                  <a:pt x="0" y="14528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427208" y="8257248"/>
            <a:ext cx="549973" cy="549286"/>
          </a:xfrm>
          <a:custGeom>
            <a:avLst/>
            <a:gdLst/>
            <a:ahLst/>
            <a:cxnLst/>
            <a:rect l="l" t="t" r="r" b="b"/>
            <a:pathLst>
              <a:path w="549973" h="549286">
                <a:moveTo>
                  <a:pt x="0" y="0"/>
                </a:moveTo>
                <a:lnTo>
                  <a:pt x="549973" y="0"/>
                </a:lnTo>
                <a:lnTo>
                  <a:pt x="549973" y="549286"/>
                </a:lnTo>
                <a:lnTo>
                  <a:pt x="0" y="5492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 rot="0">
            <a:off x="11397691" y="3260066"/>
            <a:ext cx="4802269" cy="4959784"/>
            <a:chOff x="0" y="0"/>
            <a:chExt cx="6350000" cy="6558280"/>
          </a:xfrm>
        </p:grpSpPr>
        <p:sp>
          <p:nvSpPr>
            <p:cNvPr id="7" name="Freeform 7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5"/>
              <a:stretch>
                <a:fillRect t="-1668" b="-1668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EDF0F4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904288" y="914400"/>
            <a:ext cx="4730332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0"/>
              </a:lnSpc>
            </a:pPr>
            <a:r>
              <a:rPr lang="en-US" sz="6400">
                <a:solidFill>
                  <a:srgbClr val="284EFF"/>
                </a:solidFill>
                <a:latin typeface="思源黑体 Heavy" panose="020B0A00000000000000" charset="-122"/>
              </a:rPr>
              <a:t>CONTENTS</a:t>
            </a:r>
            <a:endParaRPr lang="en-US" sz="64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904288" y="3547565"/>
            <a:ext cx="318277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284EFF"/>
                </a:solidFill>
                <a:latin typeface="思源黑体 Heavy" panose="020B0A00000000000000" charset="-122"/>
              </a:rPr>
              <a:t>01/ Introduction</a:t>
            </a:r>
            <a:endParaRPr lang="en-US" sz="24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904288" y="5513262"/>
            <a:ext cx="407289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284EFF"/>
                </a:solidFill>
                <a:latin typeface="思源黑体 Heavy" panose="020B0A00000000000000" charset="-122"/>
              </a:rPr>
              <a:t>03/Project Evaluation </a:t>
            </a:r>
            <a:endParaRPr lang="en-US" sz="24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338278" y="3547565"/>
            <a:ext cx="3881896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284EFF"/>
                </a:solidFill>
                <a:latin typeface="思源黑体 Heavy" panose="020B0A00000000000000" charset="-122"/>
              </a:rPr>
              <a:t>02/Project Development </a:t>
            </a:r>
            <a:endParaRPr lang="en-US" sz="2400">
              <a:solidFill>
                <a:srgbClr val="284EFF"/>
              </a:solidFill>
              <a:latin typeface="思源黑体 Heavy" panose="020B0A00000000000000" charset="-122"/>
            </a:endParaRPr>
          </a:p>
          <a:p>
            <a:pPr>
              <a:lnSpc>
                <a:spcPts val="3360"/>
              </a:lnSpc>
            </a:pPr>
            <a:r>
              <a:rPr lang="en-US" sz="2400">
                <a:solidFill>
                  <a:srgbClr val="284EFF"/>
                </a:solidFill>
                <a:latin typeface="思源黑体 Heavy" panose="020B0A00000000000000" charset="-122"/>
                <a:ea typeface="思源黑体 Heavy" panose="020B0A00000000000000" charset="-122"/>
              </a:rPr>
              <a:t>process（leangoo）</a:t>
            </a:r>
            <a:endParaRPr lang="en-US" sz="2400">
              <a:solidFill>
                <a:srgbClr val="284EFF"/>
              </a:solidFill>
              <a:latin typeface="思源黑体 Heavy" panose="020B0A00000000000000" charset="-122"/>
              <a:ea typeface="思源黑体 Heavy" panose="020B0A00000000000000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338278" y="5511954"/>
            <a:ext cx="3881896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284EFF"/>
                </a:solidFill>
                <a:latin typeface="思源黑体 Heavy" panose="020B0A00000000000000" charset="-122"/>
              </a:rPr>
              <a:t>04/Project Development report</a:t>
            </a:r>
            <a:endParaRPr lang="en-US" sz="24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904288" y="4442271"/>
            <a:ext cx="3182779" cy="823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1800">
                <a:solidFill>
                  <a:srgbClr val="000000"/>
                </a:solidFill>
                <a:latin typeface="思源黑体 Light" panose="020B0400000000000000" charset="-122"/>
              </a:rPr>
              <a:t>Market research and software analysis</a:t>
            </a:r>
            <a:endParaRPr lang="en-US" sz="1800">
              <a:solidFill>
                <a:srgbClr val="000000"/>
              </a:solidFill>
              <a:latin typeface="思源黑体 Light" panose="020B0400000000000000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338278" y="4403458"/>
            <a:ext cx="3662173" cy="823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1800">
                <a:solidFill>
                  <a:srgbClr val="000000"/>
                </a:solidFill>
                <a:latin typeface="思源黑体 Light" panose="020B0400000000000000" charset="-122"/>
              </a:rPr>
              <a:t>Design the software development process</a:t>
            </a:r>
            <a:endParaRPr lang="en-US" sz="1800">
              <a:solidFill>
                <a:srgbClr val="000000"/>
              </a:solidFill>
              <a:latin typeface="思源黑体 Light" panose="020B0400000000000000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904288" y="6294946"/>
            <a:ext cx="3522920" cy="1251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00"/>
              </a:lnSpc>
            </a:pPr>
            <a:r>
              <a:rPr lang="en-US" sz="1800">
                <a:solidFill>
                  <a:srgbClr val="000000"/>
                </a:solidFill>
                <a:latin typeface="思源黑体 Light" panose="020B0400000000000000" charset="-122"/>
              </a:rPr>
              <a:t>Evaluation of software encountered during design testing</a:t>
            </a:r>
            <a:endParaRPr lang="en-US" sz="1800">
              <a:solidFill>
                <a:srgbClr val="000000"/>
              </a:solidFill>
              <a:latin typeface="思源黑体 Light" panose="020B0400000000000000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338278" y="6509258"/>
            <a:ext cx="3442451" cy="823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1800">
                <a:solidFill>
                  <a:srgbClr val="000000"/>
                </a:solidFill>
                <a:latin typeface="思源黑体 Light" panose="020B0400000000000000" charset="-122"/>
              </a:rPr>
              <a:t> Summary of reports on current software development progress</a:t>
            </a:r>
            <a:endParaRPr lang="en-US" sz="1800">
              <a:solidFill>
                <a:srgbClr val="000000"/>
              </a:solidFill>
              <a:latin typeface="思源黑体 Light" panose="020B0400000000000000" charset="-122"/>
            </a:endParaRPr>
          </a:p>
        </p:txBody>
      </p:sp>
      <p:sp>
        <p:nvSpPr>
          <p:cNvPr id="18" name="AutoShape 18"/>
          <p:cNvSpPr/>
          <p:nvPr/>
        </p:nvSpPr>
        <p:spPr>
          <a:xfrm>
            <a:off x="5615999" y="8531891"/>
            <a:ext cx="172392" cy="0"/>
          </a:xfrm>
          <a:prstGeom prst="line">
            <a:avLst/>
          </a:prstGeom>
          <a:ln w="38100" cap="flat">
            <a:solidFill>
              <a:srgbClr val="284E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9" name="TextBox 19"/>
          <p:cNvSpPr txBox="1"/>
          <p:nvPr/>
        </p:nvSpPr>
        <p:spPr>
          <a:xfrm>
            <a:off x="14325660" y="588153"/>
            <a:ext cx="282535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284EFF"/>
                </a:solidFill>
                <a:latin typeface="思源黑体 Heavy" panose="020B0A00000000000000" charset="-122"/>
              </a:rPr>
              <a:t> Battle for the Originium</a:t>
            </a:r>
            <a:endParaRPr lang="en-US" sz="18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3068916" y="1215460"/>
            <a:ext cx="9150717" cy="9139278"/>
            <a:chOff x="0" y="0"/>
            <a:chExt cx="12200956" cy="121857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200956" cy="12185704"/>
            </a:xfrm>
            <a:custGeom>
              <a:avLst/>
              <a:gdLst/>
              <a:ahLst/>
              <a:cxnLst/>
              <a:rect l="l" t="t" r="r" b="b"/>
              <a:pathLst>
                <a:path w="12200956" h="12185704">
                  <a:moveTo>
                    <a:pt x="0" y="0"/>
                  </a:moveTo>
                  <a:lnTo>
                    <a:pt x="12200956" y="0"/>
                  </a:lnTo>
                  <a:lnTo>
                    <a:pt x="12200956" y="12185704"/>
                  </a:lnTo>
                  <a:lnTo>
                    <a:pt x="0" y="121857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810941" y="1808677"/>
              <a:ext cx="8579074" cy="8568350"/>
            </a:xfrm>
            <a:custGeom>
              <a:avLst/>
              <a:gdLst/>
              <a:ahLst/>
              <a:cxnLst/>
              <a:rect l="l" t="t" r="r" b="b"/>
              <a:pathLst>
                <a:path w="8579074" h="8568350">
                  <a:moveTo>
                    <a:pt x="0" y="0"/>
                  </a:moveTo>
                  <a:lnTo>
                    <a:pt x="8579074" y="0"/>
                  </a:lnTo>
                  <a:lnTo>
                    <a:pt x="8579074" y="8568350"/>
                  </a:lnTo>
                  <a:lnTo>
                    <a:pt x="0" y="8568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550112" y="2078374"/>
            <a:ext cx="12290887" cy="7179926"/>
          </a:xfrm>
          <a:custGeom>
            <a:avLst/>
            <a:gdLst/>
            <a:ahLst/>
            <a:cxnLst/>
            <a:rect l="l" t="t" r="r" b="b"/>
            <a:pathLst>
              <a:path w="12290887" h="7179926">
                <a:moveTo>
                  <a:pt x="0" y="0"/>
                </a:moveTo>
                <a:lnTo>
                  <a:pt x="12290887" y="0"/>
                </a:lnTo>
                <a:lnTo>
                  <a:pt x="12290887" y="7179926"/>
                </a:lnTo>
                <a:lnTo>
                  <a:pt x="0" y="71799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50112" y="666433"/>
            <a:ext cx="1122169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思源黑体 Heavy" panose="020B0A00000000000000" charset="-122"/>
              </a:rPr>
              <a:t>sprint 2                 2.19-3.24</a:t>
            </a:r>
            <a:endParaRPr lang="en-US" sz="5600">
              <a:solidFill>
                <a:srgbClr val="000000"/>
              </a:solidFill>
              <a:latin typeface="思源黑体 Heavy" panose="020B0A00000000000000" charset="-122"/>
            </a:endParaRP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228850"/>
            <a:ext cx="18288000" cy="5829300"/>
          </a:xfrm>
          <a:custGeom>
            <a:avLst/>
            <a:gdLst/>
            <a:ahLst/>
            <a:cxnLst/>
            <a:rect l="l" t="t" r="r" b="b"/>
            <a:pathLst>
              <a:path w="18288000" h="5829300">
                <a:moveTo>
                  <a:pt x="0" y="0"/>
                </a:moveTo>
                <a:lnTo>
                  <a:pt x="18288000" y="0"/>
                </a:lnTo>
                <a:lnTo>
                  <a:pt x="18288000" y="5829300"/>
                </a:lnTo>
                <a:lnTo>
                  <a:pt x="0" y="58293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80737" y="8487522"/>
            <a:ext cx="2114115" cy="2111472"/>
          </a:xfrm>
          <a:custGeom>
            <a:avLst/>
            <a:gdLst/>
            <a:ahLst/>
            <a:cxnLst/>
            <a:rect l="l" t="t" r="r" b="b"/>
            <a:pathLst>
              <a:path w="2114115" h="2111472">
                <a:moveTo>
                  <a:pt x="0" y="0"/>
                </a:moveTo>
                <a:lnTo>
                  <a:pt x="2114116" y="0"/>
                </a:lnTo>
                <a:lnTo>
                  <a:pt x="2114116" y="2111472"/>
                </a:lnTo>
                <a:lnTo>
                  <a:pt x="0" y="211147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27890" y="0"/>
            <a:ext cx="6108804" cy="6101168"/>
          </a:xfrm>
          <a:custGeom>
            <a:avLst/>
            <a:gdLst/>
            <a:ahLst/>
            <a:cxnLst/>
            <a:rect l="l" t="t" r="r" b="b"/>
            <a:pathLst>
              <a:path w="6108804" h="6101168">
                <a:moveTo>
                  <a:pt x="0" y="0"/>
                </a:moveTo>
                <a:lnTo>
                  <a:pt x="6108804" y="0"/>
                </a:lnTo>
                <a:lnTo>
                  <a:pt x="6108804" y="6101168"/>
                </a:lnTo>
                <a:lnTo>
                  <a:pt x="0" y="6101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083" y="643555"/>
            <a:ext cx="5487490" cy="4826566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6736694" y="101561"/>
            <a:ext cx="6007116" cy="5999607"/>
          </a:xfrm>
          <a:custGeom>
            <a:avLst/>
            <a:gdLst/>
            <a:ahLst/>
            <a:cxnLst/>
            <a:rect l="l" t="t" r="r" b="b"/>
            <a:pathLst>
              <a:path w="6007116" h="5999607">
                <a:moveTo>
                  <a:pt x="0" y="0"/>
                </a:moveTo>
                <a:lnTo>
                  <a:pt x="6007116" y="0"/>
                </a:lnTo>
                <a:lnTo>
                  <a:pt x="6007116" y="5999607"/>
                </a:lnTo>
                <a:lnTo>
                  <a:pt x="0" y="59996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153" y="714074"/>
            <a:ext cx="5654030" cy="478755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024019" y="1371445"/>
            <a:ext cx="5029829" cy="195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284EFF"/>
                </a:solidFill>
                <a:latin typeface="思源黑体 Heavy" panose="020B0A00000000000000" charset="-122"/>
              </a:rPr>
              <a:t>Market research completed</a:t>
            </a:r>
            <a:endParaRPr lang="en-US" sz="2800">
              <a:solidFill>
                <a:srgbClr val="284EFF"/>
              </a:solidFill>
              <a:latin typeface="思源黑体 Heavy" panose="020B0A00000000000000" charset="-122"/>
            </a:endParaRP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84EFF"/>
                </a:solidFill>
                <a:latin typeface="思源黑体 Heavy" panose="020B0A00000000000000" charset="-122"/>
              </a:rPr>
              <a:t>Product analysis background setting</a:t>
            </a:r>
            <a:endParaRPr lang="en-US" sz="2800">
              <a:solidFill>
                <a:srgbClr val="284EFF"/>
              </a:solidFill>
              <a:latin typeface="思源黑体 Heavy" panose="020B0A00000000000000" charset="-122"/>
            </a:endParaRPr>
          </a:p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284EFF"/>
                </a:solidFill>
                <a:latin typeface="思源黑体 Heavy" panose="020B0A00000000000000" charset="-122"/>
              </a:rPr>
              <a:t>rule making</a:t>
            </a:r>
            <a:endParaRPr lang="en-US" sz="28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213759" y="8253060"/>
            <a:ext cx="3712909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284EFF"/>
                </a:solidFill>
                <a:latin typeface="思源黑体 Heavy" panose="020B0A00000000000000" charset="-122"/>
              </a:rPr>
              <a:t>Follow-up detection</a:t>
            </a:r>
            <a:endParaRPr lang="en-US" sz="28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213759" y="8915366"/>
            <a:ext cx="2214801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D4B4"/>
                </a:solidFill>
                <a:latin typeface="思源黑体 Heavy" panose="020B0A00000000000000" charset="-122"/>
              </a:rPr>
              <a:t>80</a:t>
            </a:r>
            <a:r>
              <a:rPr lang="en-US" sz="3200">
                <a:solidFill>
                  <a:srgbClr val="00D4B4"/>
                </a:solidFill>
                <a:latin typeface="思源黑体 Heavy" panose="020B0A00000000000000" charset="-122"/>
              </a:rPr>
              <a:t>%</a:t>
            </a:r>
            <a:endParaRPr lang="en-US" sz="3200">
              <a:solidFill>
                <a:srgbClr val="00D4B4"/>
              </a:solidFill>
              <a:latin typeface="思源黑体 Heavy" panose="020B0A00000000000000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90669" y="6289379"/>
            <a:ext cx="5946026" cy="195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284EFF"/>
                </a:solidFill>
                <a:latin typeface="思源黑体 Heavy" panose="020B0A00000000000000" charset="-122"/>
              </a:rPr>
              <a:t>Product design</a:t>
            </a:r>
            <a:endParaRPr lang="en-US" sz="2800">
              <a:solidFill>
                <a:srgbClr val="284EFF"/>
              </a:solidFill>
              <a:latin typeface="思源黑体 Heavy" panose="020B0A00000000000000" charset="-122"/>
            </a:endParaRP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84EFF"/>
                </a:solidFill>
                <a:latin typeface="思源黑体 Heavy" panose="020B0A00000000000000" charset="-122"/>
              </a:rPr>
              <a:t> game framework development</a:t>
            </a:r>
            <a:endParaRPr lang="en-US" sz="2800">
              <a:solidFill>
                <a:srgbClr val="284EFF"/>
              </a:solidFill>
              <a:latin typeface="思源黑体 Heavy" panose="020B0A00000000000000" charset="-122"/>
            </a:endParaRP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284EFF"/>
                </a:solidFill>
                <a:latin typeface="思源黑体 Heavy" panose="020B0A00000000000000" charset="-122"/>
              </a:rPr>
              <a:t>client ui design</a:t>
            </a:r>
            <a:endParaRPr lang="en-US" sz="2800">
              <a:solidFill>
                <a:srgbClr val="284EFF"/>
              </a:solidFill>
              <a:latin typeface="思源黑体 Heavy" panose="020B0A00000000000000" charset="-122"/>
            </a:endParaRPr>
          </a:p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284EFF"/>
                </a:solidFill>
                <a:latin typeface="思源黑体 Heavy" panose="020B0A00000000000000" charset="-122"/>
              </a:rPr>
              <a:t>art design</a:t>
            </a:r>
            <a:endParaRPr lang="en-US" sz="28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626985" y="3805400"/>
            <a:ext cx="2214801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D4B4"/>
                </a:solidFill>
                <a:latin typeface="思源黑体 Heavy" panose="020B0A00000000000000" charset="-122"/>
              </a:rPr>
              <a:t>60</a:t>
            </a:r>
            <a:r>
              <a:rPr lang="en-US" sz="3200">
                <a:solidFill>
                  <a:srgbClr val="00D4B4"/>
                </a:solidFill>
                <a:latin typeface="思源黑体 Heavy" panose="020B0A00000000000000" charset="-122"/>
              </a:rPr>
              <a:t>%</a:t>
            </a:r>
            <a:endParaRPr lang="en-US" sz="3200">
              <a:solidFill>
                <a:srgbClr val="00D4B4"/>
              </a:solidFill>
              <a:latin typeface="思源黑体 Heavy" panose="020B0A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213759" y="6289379"/>
            <a:ext cx="2873968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284EFF"/>
                </a:solidFill>
                <a:latin typeface="思源黑体 Heavy" panose="020B0A00000000000000" charset="-122"/>
              </a:rPr>
              <a:t>bug detection game testing</a:t>
            </a:r>
            <a:endParaRPr lang="en-US" sz="28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90669" y="8675642"/>
            <a:ext cx="2214801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D4B4"/>
                </a:solidFill>
                <a:latin typeface="思源黑体 Heavy" panose="020B0A00000000000000" charset="-122"/>
              </a:rPr>
              <a:t>110</a:t>
            </a:r>
            <a:r>
              <a:rPr lang="en-US" sz="3200">
                <a:solidFill>
                  <a:srgbClr val="00D4B4"/>
                </a:solidFill>
                <a:latin typeface="思源黑体 Heavy" panose="020B0A00000000000000" charset="-122"/>
              </a:rPr>
              <a:t>%</a:t>
            </a:r>
            <a:endParaRPr lang="en-US" sz="3200">
              <a:solidFill>
                <a:srgbClr val="00D4B4"/>
              </a:solidFill>
              <a:latin typeface="思源黑体 Heavy" panose="020B0A00000000000000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213759" y="7534241"/>
            <a:ext cx="2214801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D4B4"/>
                </a:solidFill>
                <a:latin typeface="思源黑体 Heavy" panose="020B0A00000000000000" charset="-122"/>
              </a:rPr>
              <a:t>120</a:t>
            </a:r>
            <a:r>
              <a:rPr lang="en-US" sz="3200">
                <a:solidFill>
                  <a:srgbClr val="00D4B4"/>
                </a:solidFill>
                <a:latin typeface="思源黑体 Heavy" panose="020B0A00000000000000" charset="-122"/>
              </a:rPr>
              <a:t>%</a:t>
            </a:r>
            <a:endParaRPr lang="en-US" sz="3200">
              <a:solidFill>
                <a:srgbClr val="00D4B4"/>
              </a:solidFill>
              <a:latin typeface="思源黑体 Heavy" panose="020B0A00000000000000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414923" y="5843860"/>
            <a:ext cx="6638925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思源黑体 Heavy" panose="020B0A00000000000000" charset="-122"/>
              </a:rPr>
              <a:t>Completion status</a:t>
            </a:r>
            <a:endParaRPr lang="en-US" sz="5600">
              <a:solidFill>
                <a:srgbClr val="000000"/>
              </a:solidFill>
              <a:latin typeface="思源黑体 Heavy" panose="020B0A00000000000000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325660" y="588153"/>
            <a:ext cx="282535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284EFF"/>
                </a:solidFill>
                <a:latin typeface="思源黑体 Heavy" panose="020B0A00000000000000" charset="-122"/>
              </a:rPr>
              <a:t> Battle for the Originium</a:t>
            </a:r>
            <a:endParaRPr lang="en-US" sz="18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10098" y="1809724"/>
            <a:ext cx="11804079" cy="7967753"/>
          </a:xfrm>
          <a:custGeom>
            <a:avLst/>
            <a:gdLst/>
            <a:ahLst/>
            <a:cxnLst/>
            <a:rect l="l" t="t" r="r" b="b"/>
            <a:pathLst>
              <a:path w="11804079" h="7967753">
                <a:moveTo>
                  <a:pt x="0" y="0"/>
                </a:moveTo>
                <a:lnTo>
                  <a:pt x="11804078" y="0"/>
                </a:lnTo>
                <a:lnTo>
                  <a:pt x="11804078" y="7967753"/>
                </a:lnTo>
                <a:lnTo>
                  <a:pt x="0" y="796775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2519467" y="4793742"/>
            <a:ext cx="1714079" cy="211389"/>
            <a:chOff x="0" y="0"/>
            <a:chExt cx="451445" cy="556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1445" cy="55675"/>
            </a:xfrm>
            <a:custGeom>
              <a:avLst/>
              <a:gdLst/>
              <a:ahLst/>
              <a:cxnLst/>
              <a:rect l="l" t="t" r="r" b="b"/>
              <a:pathLst>
                <a:path w="451445" h="55675">
                  <a:moveTo>
                    <a:pt x="27837" y="0"/>
                  </a:moveTo>
                  <a:lnTo>
                    <a:pt x="423607" y="0"/>
                  </a:lnTo>
                  <a:cubicBezTo>
                    <a:pt x="438981" y="0"/>
                    <a:pt x="451445" y="12463"/>
                    <a:pt x="451445" y="27837"/>
                  </a:cubicBezTo>
                  <a:lnTo>
                    <a:pt x="451445" y="27837"/>
                  </a:lnTo>
                  <a:cubicBezTo>
                    <a:pt x="451445" y="35220"/>
                    <a:pt x="448512" y="42301"/>
                    <a:pt x="443291" y="47521"/>
                  </a:cubicBezTo>
                  <a:cubicBezTo>
                    <a:pt x="438071" y="52742"/>
                    <a:pt x="430990" y="55675"/>
                    <a:pt x="423607" y="55675"/>
                  </a:cubicBezTo>
                  <a:lnTo>
                    <a:pt x="27837" y="55675"/>
                  </a:lnTo>
                  <a:cubicBezTo>
                    <a:pt x="20454" y="55675"/>
                    <a:pt x="13374" y="52742"/>
                    <a:pt x="8153" y="47521"/>
                  </a:cubicBezTo>
                  <a:cubicBezTo>
                    <a:pt x="2933" y="42301"/>
                    <a:pt x="0" y="35220"/>
                    <a:pt x="0" y="27837"/>
                  </a:cubicBezTo>
                  <a:lnTo>
                    <a:pt x="0" y="27837"/>
                  </a:lnTo>
                  <a:cubicBezTo>
                    <a:pt x="0" y="20454"/>
                    <a:pt x="2933" y="13374"/>
                    <a:pt x="8153" y="8153"/>
                  </a:cubicBezTo>
                  <a:cubicBezTo>
                    <a:pt x="13374" y="2933"/>
                    <a:pt x="20454" y="0"/>
                    <a:pt x="27837" y="0"/>
                  </a:cubicBezTo>
                  <a:close/>
                </a:path>
              </a:pathLst>
            </a:custGeom>
            <a:solidFill>
              <a:srgbClr val="284E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51445" cy="103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99651" y="3884364"/>
            <a:ext cx="10714526" cy="1120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00"/>
              </a:lnSpc>
            </a:pPr>
            <a:r>
              <a:rPr lang="en-US" sz="6500">
                <a:solidFill>
                  <a:srgbClr val="284EFF"/>
                </a:solidFill>
                <a:latin typeface="思源黑体 Heavy" panose="020B0A00000000000000" charset="-122"/>
              </a:rPr>
              <a:t>PROJECT EVALUATION</a:t>
            </a:r>
            <a:endParaRPr lang="en-US" sz="65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40820" y="4847459"/>
            <a:ext cx="3867150" cy="4279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0"/>
              </a:lnSpc>
            </a:pPr>
            <a:r>
              <a:rPr lang="en-US" sz="25000">
                <a:solidFill>
                  <a:srgbClr val="284EFF"/>
                </a:solidFill>
                <a:latin typeface="思源黑体 Heavy" panose="020B0A00000000000000" charset="-122"/>
              </a:rPr>
              <a:t>03</a:t>
            </a:r>
            <a:endParaRPr lang="en-US" sz="250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grpSp>
        <p:nvGrpSpPr>
          <p:cNvPr id="8" name="Group 8"/>
          <p:cNvGrpSpPr/>
          <p:nvPr/>
        </p:nvGrpSpPr>
        <p:grpSpPr>
          <a:xfrm rot="0">
            <a:off x="6915416" y="6746621"/>
            <a:ext cx="8507951" cy="263549"/>
            <a:chOff x="0" y="0"/>
            <a:chExt cx="11343935" cy="35139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42635" cy="351399"/>
            </a:xfrm>
            <a:custGeom>
              <a:avLst/>
              <a:gdLst/>
              <a:ahLst/>
              <a:cxnLst/>
              <a:rect l="l" t="t" r="r" b="b"/>
              <a:pathLst>
                <a:path w="6342635" h="351399">
                  <a:moveTo>
                    <a:pt x="0" y="0"/>
                  </a:moveTo>
                  <a:lnTo>
                    <a:pt x="6342635" y="0"/>
                  </a:lnTo>
                  <a:lnTo>
                    <a:pt x="6342635" y="351399"/>
                  </a:lnTo>
                  <a:lnTo>
                    <a:pt x="0" y="3513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5528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6342635" y="0"/>
              <a:ext cx="5001299" cy="351399"/>
            </a:xfrm>
            <a:custGeom>
              <a:avLst/>
              <a:gdLst/>
              <a:ahLst/>
              <a:cxnLst/>
              <a:rect l="l" t="t" r="r" b="b"/>
              <a:pathLst>
                <a:path w="5001299" h="351399">
                  <a:moveTo>
                    <a:pt x="0" y="0"/>
                  </a:moveTo>
                  <a:lnTo>
                    <a:pt x="5001300" y="0"/>
                  </a:lnTo>
                  <a:lnTo>
                    <a:pt x="5001300" y="351399"/>
                  </a:lnTo>
                  <a:lnTo>
                    <a:pt x="0" y="3513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3831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6915416" y="5614213"/>
            <a:ext cx="8249872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45">
                <a:solidFill>
                  <a:srgbClr val="00D4B4"/>
                </a:solidFill>
                <a:latin typeface="思源黑体 Heavy" panose="020B0A00000000000000" charset="-122"/>
              </a:rPr>
              <a:t>Zhou Zitao</a:t>
            </a:r>
            <a:endParaRPr lang="en-US" sz="2000" spc="45">
              <a:solidFill>
                <a:srgbClr val="00D4B4"/>
              </a:solidFill>
              <a:latin typeface="思源黑体 Heavy" panose="020B0A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61718" y="1771624"/>
            <a:ext cx="282535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284EFF"/>
                </a:solidFill>
                <a:latin typeface="思源黑体 Heavy" panose="020B0A00000000000000" charset="-122"/>
              </a:rPr>
              <a:t> Battle for the Originium</a:t>
            </a:r>
            <a:endParaRPr lang="en-US" sz="18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495946" y="7035034"/>
            <a:ext cx="9324386" cy="1240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00"/>
              </a:lnSpc>
            </a:pPr>
            <a:r>
              <a:rPr lang="en-US" sz="2600" spc="207">
                <a:solidFill>
                  <a:srgbClr val="000000"/>
                </a:solidFill>
                <a:latin typeface="思源黑体 Light" panose="020B0400000000000000" charset="-122"/>
              </a:rPr>
              <a:t>Evaluation of software encountered during design testing</a:t>
            </a:r>
            <a:endParaRPr lang="en-US" sz="2600" spc="207">
              <a:solidFill>
                <a:srgbClr val="000000"/>
              </a:solidFill>
              <a:latin typeface="思源黑体 Light" panose="020B0400000000000000" charset="-122"/>
            </a:endParaRP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8530376" y="1851802"/>
            <a:ext cx="5545008" cy="2011682"/>
            <a:chOff x="0" y="0"/>
            <a:chExt cx="7393344" cy="2682243"/>
          </a:xfrm>
        </p:grpSpPr>
        <p:sp>
          <p:nvSpPr>
            <p:cNvPr id="3" name="Freeform 3"/>
            <p:cNvSpPr/>
            <p:nvPr/>
          </p:nvSpPr>
          <p:spPr>
            <a:xfrm>
              <a:off x="4260664" y="0"/>
              <a:ext cx="3132680" cy="2682243"/>
            </a:xfrm>
            <a:custGeom>
              <a:avLst/>
              <a:gdLst/>
              <a:ahLst/>
              <a:cxnLst/>
              <a:rect l="l" t="t" r="r" b="b"/>
              <a:pathLst>
                <a:path w="3132680" h="2682243">
                  <a:moveTo>
                    <a:pt x="0" y="0"/>
                  </a:moveTo>
                  <a:lnTo>
                    <a:pt x="3132680" y="0"/>
                  </a:lnTo>
                  <a:lnTo>
                    <a:pt x="3132680" y="2682243"/>
                  </a:lnTo>
                  <a:lnTo>
                    <a:pt x="0" y="26822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26846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3195757" y="0"/>
              <a:ext cx="1064907" cy="2682243"/>
            </a:xfrm>
            <a:custGeom>
              <a:avLst/>
              <a:gdLst/>
              <a:ahLst/>
              <a:cxnLst/>
              <a:rect l="l" t="t" r="r" b="b"/>
              <a:pathLst>
                <a:path w="1064907" h="2682243">
                  <a:moveTo>
                    <a:pt x="0" y="0"/>
                  </a:moveTo>
                  <a:lnTo>
                    <a:pt x="1064907" y="0"/>
                  </a:lnTo>
                  <a:lnTo>
                    <a:pt x="1064907" y="2682243"/>
                  </a:lnTo>
                  <a:lnTo>
                    <a:pt x="0" y="26822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78975" r="-194174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3195757" cy="2682243"/>
            </a:xfrm>
            <a:custGeom>
              <a:avLst/>
              <a:gdLst/>
              <a:ahLst/>
              <a:cxnLst/>
              <a:rect l="l" t="t" r="r" b="b"/>
              <a:pathLst>
                <a:path w="3195757" h="2682243">
                  <a:moveTo>
                    <a:pt x="0" y="0"/>
                  </a:moveTo>
                  <a:lnTo>
                    <a:pt x="3195757" y="0"/>
                  </a:lnTo>
                  <a:lnTo>
                    <a:pt x="3195757" y="2682243"/>
                  </a:lnTo>
                  <a:lnTo>
                    <a:pt x="0" y="26822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2434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0">
            <a:off x="11305663" y="3863485"/>
            <a:ext cx="5539442" cy="2009663"/>
            <a:chOff x="0" y="0"/>
            <a:chExt cx="7385923" cy="2679551"/>
          </a:xfrm>
        </p:grpSpPr>
        <p:sp>
          <p:nvSpPr>
            <p:cNvPr id="7" name="Freeform 7"/>
            <p:cNvSpPr/>
            <p:nvPr/>
          </p:nvSpPr>
          <p:spPr>
            <a:xfrm>
              <a:off x="4256387" y="0"/>
              <a:ext cx="3129536" cy="2679551"/>
            </a:xfrm>
            <a:custGeom>
              <a:avLst/>
              <a:gdLst/>
              <a:ahLst/>
              <a:cxnLst/>
              <a:rect l="l" t="t" r="r" b="b"/>
              <a:pathLst>
                <a:path w="3129536" h="2679551">
                  <a:moveTo>
                    <a:pt x="0" y="0"/>
                  </a:moveTo>
                  <a:lnTo>
                    <a:pt x="3129536" y="0"/>
                  </a:lnTo>
                  <a:lnTo>
                    <a:pt x="3129536" y="2679551"/>
                  </a:lnTo>
                  <a:lnTo>
                    <a:pt x="0" y="2679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26846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3192549" y="0"/>
              <a:ext cx="1063838" cy="2679551"/>
            </a:xfrm>
            <a:custGeom>
              <a:avLst/>
              <a:gdLst/>
              <a:ahLst/>
              <a:cxnLst/>
              <a:rect l="l" t="t" r="r" b="b"/>
              <a:pathLst>
                <a:path w="1063838" h="2679551">
                  <a:moveTo>
                    <a:pt x="0" y="0"/>
                  </a:moveTo>
                  <a:lnTo>
                    <a:pt x="1063838" y="0"/>
                  </a:lnTo>
                  <a:lnTo>
                    <a:pt x="1063838" y="2679551"/>
                  </a:lnTo>
                  <a:lnTo>
                    <a:pt x="0" y="2679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78975" r="-194174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3192549" cy="2679551"/>
            </a:xfrm>
            <a:custGeom>
              <a:avLst/>
              <a:gdLst/>
              <a:ahLst/>
              <a:cxnLst/>
              <a:rect l="l" t="t" r="r" b="b"/>
              <a:pathLst>
                <a:path w="3192549" h="2679551">
                  <a:moveTo>
                    <a:pt x="0" y="0"/>
                  </a:moveTo>
                  <a:lnTo>
                    <a:pt x="3192549" y="0"/>
                  </a:lnTo>
                  <a:lnTo>
                    <a:pt x="3192549" y="2679551"/>
                  </a:lnTo>
                  <a:lnTo>
                    <a:pt x="0" y="2679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24342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392623" y="1674476"/>
            <a:ext cx="8101983" cy="8091856"/>
          </a:xfrm>
          <a:custGeom>
            <a:avLst/>
            <a:gdLst/>
            <a:ahLst/>
            <a:cxnLst/>
            <a:rect l="l" t="t" r="r" b="b"/>
            <a:pathLst>
              <a:path w="8101983" h="8091856">
                <a:moveTo>
                  <a:pt x="0" y="0"/>
                </a:moveTo>
                <a:lnTo>
                  <a:pt x="8101984" y="0"/>
                </a:lnTo>
                <a:lnTo>
                  <a:pt x="8101984" y="8091856"/>
                </a:lnTo>
                <a:lnTo>
                  <a:pt x="0" y="8091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32776" y="2313828"/>
            <a:ext cx="6821679" cy="6813152"/>
          </a:xfrm>
          <a:custGeom>
            <a:avLst/>
            <a:gdLst/>
            <a:ahLst/>
            <a:cxnLst/>
            <a:rect l="l" t="t" r="r" b="b"/>
            <a:pathLst>
              <a:path w="6821679" h="6813152">
                <a:moveTo>
                  <a:pt x="0" y="0"/>
                </a:moveTo>
                <a:lnTo>
                  <a:pt x="6821678" y="0"/>
                </a:lnTo>
                <a:lnTo>
                  <a:pt x="6821678" y="6813151"/>
                </a:lnTo>
                <a:lnTo>
                  <a:pt x="0" y="68131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2" name="Group 12"/>
          <p:cNvGrpSpPr>
            <a:grpSpLocks noChangeAspect="1"/>
          </p:cNvGrpSpPr>
          <p:nvPr/>
        </p:nvGrpSpPr>
        <p:grpSpPr>
          <a:xfrm rot="0">
            <a:off x="1794493" y="2984390"/>
            <a:ext cx="5298245" cy="5472027"/>
            <a:chOff x="0" y="0"/>
            <a:chExt cx="6350000" cy="6558280"/>
          </a:xfrm>
        </p:grpSpPr>
        <p:sp>
          <p:nvSpPr>
            <p:cNvPr id="13" name="Freeform 13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4"/>
              <a:stretch>
                <a:fillRect t="-3824" b="-3824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EDF0F4"/>
            </a:solidFill>
          </p:spPr>
        </p:sp>
      </p:grpSp>
      <p:grpSp>
        <p:nvGrpSpPr>
          <p:cNvPr id="15" name="Group 15"/>
          <p:cNvGrpSpPr/>
          <p:nvPr/>
        </p:nvGrpSpPr>
        <p:grpSpPr>
          <a:xfrm rot="0">
            <a:off x="8571710" y="5873147"/>
            <a:ext cx="6376475" cy="2339990"/>
            <a:chOff x="0" y="0"/>
            <a:chExt cx="8501967" cy="3119986"/>
          </a:xfrm>
        </p:grpSpPr>
        <p:sp>
          <p:nvSpPr>
            <p:cNvPr id="16" name="Freeform 16"/>
            <p:cNvSpPr/>
            <p:nvPr/>
          </p:nvSpPr>
          <p:spPr>
            <a:xfrm>
              <a:off x="4899545" y="0"/>
              <a:ext cx="3602422" cy="3119986"/>
            </a:xfrm>
            <a:custGeom>
              <a:avLst/>
              <a:gdLst/>
              <a:ahLst/>
              <a:cxnLst/>
              <a:rect l="l" t="t" r="r" b="b"/>
              <a:pathLst>
                <a:path w="3602422" h="3119986">
                  <a:moveTo>
                    <a:pt x="0" y="0"/>
                  </a:moveTo>
                  <a:lnTo>
                    <a:pt x="3602422" y="0"/>
                  </a:lnTo>
                  <a:lnTo>
                    <a:pt x="3602422" y="3119986"/>
                  </a:lnTo>
                  <a:lnTo>
                    <a:pt x="0" y="31199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27731" r="-576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3674957" y="0"/>
              <a:ext cx="1224588" cy="3119986"/>
            </a:xfrm>
            <a:custGeom>
              <a:avLst/>
              <a:gdLst/>
              <a:ahLst/>
              <a:cxnLst/>
              <a:rect l="l" t="t" r="r" b="b"/>
              <a:pathLst>
                <a:path w="1224588" h="3119986">
                  <a:moveTo>
                    <a:pt x="0" y="0"/>
                  </a:moveTo>
                  <a:lnTo>
                    <a:pt x="1224588" y="0"/>
                  </a:lnTo>
                  <a:lnTo>
                    <a:pt x="1224588" y="3119986"/>
                  </a:lnTo>
                  <a:lnTo>
                    <a:pt x="0" y="31199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80461" r="-196987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3674957" cy="3119986"/>
            </a:xfrm>
            <a:custGeom>
              <a:avLst/>
              <a:gdLst/>
              <a:ahLst/>
              <a:cxnLst/>
              <a:rect l="l" t="t" r="r" b="b"/>
              <a:pathLst>
                <a:path w="3674957" h="3119986">
                  <a:moveTo>
                    <a:pt x="0" y="0"/>
                  </a:moveTo>
                  <a:lnTo>
                    <a:pt x="3674957" y="0"/>
                  </a:lnTo>
                  <a:lnTo>
                    <a:pt x="3674957" y="3119986"/>
                  </a:lnTo>
                  <a:lnTo>
                    <a:pt x="0" y="31199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576" r="-25199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 rot="0">
            <a:off x="11107079" y="8018151"/>
            <a:ext cx="5467904" cy="2006569"/>
            <a:chOff x="0" y="0"/>
            <a:chExt cx="7290539" cy="2675426"/>
          </a:xfrm>
        </p:grpSpPr>
        <p:sp>
          <p:nvSpPr>
            <p:cNvPr id="20" name="Freeform 20"/>
            <p:cNvSpPr/>
            <p:nvPr/>
          </p:nvSpPr>
          <p:spPr>
            <a:xfrm>
              <a:off x="4201419" y="0"/>
              <a:ext cx="3089120" cy="2675426"/>
            </a:xfrm>
            <a:custGeom>
              <a:avLst/>
              <a:gdLst/>
              <a:ahLst/>
              <a:cxnLst/>
              <a:rect l="l" t="t" r="r" b="b"/>
              <a:pathLst>
                <a:path w="3089120" h="2675426">
                  <a:moveTo>
                    <a:pt x="0" y="0"/>
                  </a:moveTo>
                  <a:lnTo>
                    <a:pt x="3089120" y="0"/>
                  </a:lnTo>
                  <a:lnTo>
                    <a:pt x="3089120" y="2675426"/>
                  </a:lnTo>
                  <a:lnTo>
                    <a:pt x="0" y="26754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27731" r="-576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3151320" y="0"/>
              <a:ext cx="1050099" cy="2675426"/>
            </a:xfrm>
            <a:custGeom>
              <a:avLst/>
              <a:gdLst/>
              <a:ahLst/>
              <a:cxnLst/>
              <a:rect l="l" t="t" r="r" b="b"/>
              <a:pathLst>
                <a:path w="1050099" h="2675426">
                  <a:moveTo>
                    <a:pt x="0" y="0"/>
                  </a:moveTo>
                  <a:lnTo>
                    <a:pt x="1050099" y="0"/>
                  </a:lnTo>
                  <a:lnTo>
                    <a:pt x="1050099" y="2675426"/>
                  </a:lnTo>
                  <a:lnTo>
                    <a:pt x="0" y="26754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80461" r="-196987"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3151320" cy="2675426"/>
            </a:xfrm>
            <a:custGeom>
              <a:avLst/>
              <a:gdLst/>
              <a:ahLst/>
              <a:cxnLst/>
              <a:rect l="l" t="t" r="r" b="b"/>
              <a:pathLst>
                <a:path w="3151320" h="2675426">
                  <a:moveTo>
                    <a:pt x="0" y="0"/>
                  </a:moveTo>
                  <a:lnTo>
                    <a:pt x="3151320" y="0"/>
                  </a:lnTo>
                  <a:lnTo>
                    <a:pt x="3151320" y="2675426"/>
                  </a:lnTo>
                  <a:lnTo>
                    <a:pt x="0" y="26754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576" r="-25199"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497398" y="343852"/>
            <a:ext cx="7997208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80"/>
              </a:lnSpc>
            </a:pPr>
            <a:r>
              <a:rPr lang="en-US" sz="5400">
                <a:solidFill>
                  <a:srgbClr val="000000"/>
                </a:solidFill>
                <a:latin typeface="思源黑体 Heavy" panose="020B0A00000000000000" charset="-122"/>
              </a:rPr>
              <a:t>Project evaluation</a:t>
            </a:r>
            <a:endParaRPr lang="en-US" sz="5400">
              <a:solidFill>
                <a:srgbClr val="000000"/>
              </a:solidFill>
              <a:latin typeface="思源黑体 Heavy" panose="020B0A00000000000000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4217372" y="248582"/>
            <a:ext cx="282535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284EFF"/>
                </a:solidFill>
                <a:latin typeface="思源黑体 Heavy" panose="020B0A00000000000000" charset="-122"/>
              </a:rPr>
              <a:t> Battle for the Originium</a:t>
            </a:r>
            <a:endParaRPr lang="en-US" sz="18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8890857" y="2081826"/>
            <a:ext cx="2414805" cy="531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5"/>
              </a:lnSpc>
              <a:spcBef>
                <a:spcPct val="0"/>
              </a:spcBef>
            </a:pPr>
            <a:r>
              <a:rPr lang="en-US" sz="3090">
                <a:solidFill>
                  <a:srgbClr val="284EFF"/>
                </a:solidFill>
                <a:latin typeface="思源黑体 Bold" panose="020B0800000000000000" charset="-122"/>
              </a:rPr>
              <a:t>Line of Code</a:t>
            </a:r>
            <a:endParaRPr lang="en-US" sz="3090">
              <a:solidFill>
                <a:srgbClr val="284EFF"/>
              </a:solidFill>
              <a:latin typeface="思源黑体 Bold" panose="020B0800000000000000" charset="-122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8895903" y="2657850"/>
            <a:ext cx="4432701" cy="572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5"/>
              </a:lnSpc>
            </a:pPr>
            <a:r>
              <a:rPr lang="en-US" sz="2520">
                <a:solidFill>
                  <a:srgbClr val="000000"/>
                </a:solidFill>
                <a:latin typeface="思源黑体 Bold" panose="020B0800000000000000" charset="-122"/>
              </a:rPr>
              <a:t>LOC=2500</a:t>
            </a:r>
            <a:endParaRPr lang="en-US" sz="2520">
              <a:solidFill>
                <a:srgbClr val="000000"/>
              </a:solidFill>
              <a:latin typeface="思源黑体 Bold" panose="020B0800000000000000" charset="-122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641106" y="3977785"/>
            <a:ext cx="3107890" cy="531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0"/>
              </a:lnSpc>
              <a:spcBef>
                <a:spcPct val="0"/>
              </a:spcBef>
            </a:pPr>
            <a:r>
              <a:rPr lang="en-US" sz="3095">
                <a:solidFill>
                  <a:srgbClr val="284EFF"/>
                </a:solidFill>
                <a:latin typeface="思源黑体 Bold" panose="020B0800000000000000" charset="-122"/>
              </a:rPr>
              <a:t>Defect Density</a:t>
            </a:r>
            <a:endParaRPr lang="en-US" sz="3095">
              <a:solidFill>
                <a:srgbClr val="284EFF"/>
              </a:solidFill>
              <a:latin typeface="思源黑体 Bold" panose="020B0800000000000000" charset="-122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641106" y="4448361"/>
            <a:ext cx="4933877" cy="1261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75"/>
              </a:lnSpc>
            </a:pPr>
            <a:r>
              <a:rPr lang="en-US" sz="1740">
                <a:solidFill>
                  <a:srgbClr val="000000"/>
                </a:solidFill>
                <a:latin typeface="思源黑体 Bold" panose="020B0800000000000000" charset="-122"/>
              </a:rPr>
              <a:t>Approximately 250 bugs generated</a:t>
            </a:r>
            <a:endParaRPr lang="en-US" sz="1740">
              <a:solidFill>
                <a:srgbClr val="000000"/>
              </a:solidFill>
              <a:latin typeface="思源黑体 Bold" panose="020B0800000000000000" charset="-122"/>
            </a:endParaRPr>
          </a:p>
          <a:p>
            <a:pPr>
              <a:lnSpc>
                <a:spcPts val="3475"/>
              </a:lnSpc>
            </a:pPr>
            <a:r>
              <a:rPr lang="en-US" sz="1740">
                <a:solidFill>
                  <a:srgbClr val="000000"/>
                </a:solidFill>
                <a:latin typeface="思源黑体 Bold" panose="020B0800000000000000" charset="-122"/>
              </a:rPr>
              <a:t>So density = number of bugs to be generated / total lines of code</a:t>
            </a:r>
            <a:endParaRPr lang="en-US" sz="1740">
              <a:solidFill>
                <a:srgbClr val="000000"/>
              </a:solidFill>
              <a:latin typeface="思源黑体 Bold" panose="020B0800000000000000" charset="-122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2238692" y="1021071"/>
            <a:ext cx="5020608" cy="65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60"/>
              </a:lnSpc>
            </a:pPr>
            <a:r>
              <a:rPr lang="en-US" sz="3900">
                <a:solidFill>
                  <a:srgbClr val="284EFF"/>
                </a:solidFill>
                <a:latin typeface="思源黑体 Heavy" panose="020B0A00000000000000" charset="-122"/>
              </a:rPr>
              <a:t>PROJECT METRICS</a:t>
            </a:r>
            <a:endParaRPr lang="en-US" sz="39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8895903" y="6100682"/>
            <a:ext cx="4945128" cy="523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5"/>
              </a:lnSpc>
              <a:spcBef>
                <a:spcPct val="0"/>
              </a:spcBef>
            </a:pPr>
            <a:r>
              <a:rPr lang="en-US" sz="3005">
                <a:solidFill>
                  <a:srgbClr val="284EFF"/>
                </a:solidFill>
                <a:latin typeface="思源黑体 Bold" panose="020B0800000000000000" charset="-122"/>
              </a:rPr>
              <a:t>Task Completion Rate</a:t>
            </a:r>
            <a:endParaRPr lang="en-US" sz="3005">
              <a:solidFill>
                <a:srgbClr val="284EFF"/>
              </a:solidFill>
              <a:latin typeface="思源黑体 Bold" panose="020B0800000000000000" charset="-122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8901233" y="6512356"/>
            <a:ext cx="5125763" cy="1353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5"/>
              </a:lnSpc>
            </a:pPr>
            <a:r>
              <a:rPr lang="en-US" sz="1870">
                <a:solidFill>
                  <a:srgbClr val="000000"/>
                </a:solidFill>
                <a:latin typeface="思源黑体 Bold" panose="020B0800000000000000" charset="-122"/>
              </a:rPr>
              <a:t>Total tasks: 24       </a:t>
            </a:r>
            <a:r>
              <a:rPr lang="en-US" sz="1870">
                <a:solidFill>
                  <a:srgbClr val="000000"/>
                </a:solidFill>
                <a:latin typeface="思源黑体 Bold" panose="020B0800000000000000" charset="-122"/>
              </a:rPr>
              <a:t>Completed: 6</a:t>
            </a:r>
            <a:endParaRPr lang="en-US" sz="1870">
              <a:solidFill>
                <a:srgbClr val="000000"/>
              </a:solidFill>
              <a:latin typeface="思源黑体 Bold" panose="020B0800000000000000" charset="-122"/>
            </a:endParaRPr>
          </a:p>
          <a:p>
            <a:pPr>
              <a:lnSpc>
                <a:spcPts val="3735"/>
              </a:lnSpc>
            </a:pPr>
            <a:r>
              <a:rPr lang="en-US" sz="1870">
                <a:solidFill>
                  <a:srgbClr val="000000"/>
                </a:solidFill>
                <a:latin typeface="思源黑体 Bold" panose="020B0800000000000000" charset="-122"/>
              </a:rPr>
              <a:t>Project completion rate = completed/total assignments</a:t>
            </a:r>
            <a:endParaRPr lang="en-US" sz="1870">
              <a:solidFill>
                <a:srgbClr val="000000"/>
              </a:solidFill>
              <a:latin typeface="思源黑体 Bold" panose="020B0800000000000000" charset="-122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1406207" y="8921136"/>
            <a:ext cx="4776196" cy="526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30"/>
              </a:lnSpc>
            </a:pPr>
            <a:r>
              <a:rPr lang="en-US" sz="2315">
                <a:solidFill>
                  <a:srgbClr val="000000"/>
                </a:solidFill>
                <a:latin typeface="思源黑体 Bold" panose="020B0800000000000000" charset="-122"/>
              </a:rPr>
              <a:t>Single play time is about 30min</a:t>
            </a:r>
            <a:endParaRPr lang="en-US" sz="2315">
              <a:solidFill>
                <a:srgbClr val="000000"/>
              </a:solidFill>
              <a:latin typeface="思源黑体 Bold" panose="020B0800000000000000" charset="-122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1406207" y="8249764"/>
            <a:ext cx="3342789" cy="523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5"/>
              </a:lnSpc>
              <a:spcBef>
                <a:spcPct val="0"/>
              </a:spcBef>
            </a:pPr>
            <a:r>
              <a:rPr lang="en-US" sz="3005">
                <a:solidFill>
                  <a:srgbClr val="284EFF"/>
                </a:solidFill>
                <a:latin typeface="思源黑体 Bold" panose="020B0800000000000000" charset="-122"/>
              </a:rPr>
              <a:t>Execution Speed</a:t>
            </a:r>
            <a:endParaRPr lang="en-US" sz="3005">
              <a:solidFill>
                <a:srgbClr val="284EFF"/>
              </a:solidFill>
              <a:latin typeface="思源黑体 Bold" panose="020B0800000000000000" charset="-122"/>
            </a:endParaRP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37576" y="2755546"/>
            <a:ext cx="10211903" cy="10211903"/>
          </a:xfrm>
          <a:custGeom>
            <a:avLst/>
            <a:gdLst/>
            <a:ahLst/>
            <a:cxnLst/>
            <a:rect l="l" t="t" r="r" b="b"/>
            <a:pathLst>
              <a:path w="10211903" h="10211903">
                <a:moveTo>
                  <a:pt x="0" y="0"/>
                </a:moveTo>
                <a:lnTo>
                  <a:pt x="10211903" y="0"/>
                </a:lnTo>
                <a:lnTo>
                  <a:pt x="10211903" y="10211903"/>
                </a:lnTo>
                <a:lnTo>
                  <a:pt x="0" y="1021190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4872832" y="3703549"/>
            <a:ext cx="8541390" cy="854139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F0F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6" name="Freeform 6"/>
          <p:cNvSpPr/>
          <p:nvPr/>
        </p:nvSpPr>
        <p:spPr>
          <a:xfrm>
            <a:off x="4278236" y="4575183"/>
            <a:ext cx="2030454" cy="2027916"/>
          </a:xfrm>
          <a:custGeom>
            <a:avLst/>
            <a:gdLst/>
            <a:ahLst/>
            <a:cxnLst/>
            <a:rect l="l" t="t" r="r" b="b"/>
            <a:pathLst>
              <a:path w="2030454" h="2027916">
                <a:moveTo>
                  <a:pt x="0" y="0"/>
                </a:moveTo>
                <a:lnTo>
                  <a:pt x="2030454" y="0"/>
                </a:lnTo>
                <a:lnTo>
                  <a:pt x="2030454" y="2027916"/>
                </a:lnTo>
                <a:lnTo>
                  <a:pt x="0" y="20279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128773" y="3259521"/>
            <a:ext cx="2030454" cy="2027916"/>
          </a:xfrm>
          <a:custGeom>
            <a:avLst/>
            <a:gdLst/>
            <a:ahLst/>
            <a:cxnLst/>
            <a:rect l="l" t="t" r="r" b="b"/>
            <a:pathLst>
              <a:path w="2030454" h="2027916">
                <a:moveTo>
                  <a:pt x="0" y="0"/>
                </a:moveTo>
                <a:lnTo>
                  <a:pt x="2030454" y="0"/>
                </a:lnTo>
                <a:lnTo>
                  <a:pt x="2030454" y="2027916"/>
                </a:lnTo>
                <a:lnTo>
                  <a:pt x="0" y="20279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856407" y="4575183"/>
            <a:ext cx="2030454" cy="2027916"/>
          </a:xfrm>
          <a:custGeom>
            <a:avLst/>
            <a:gdLst/>
            <a:ahLst/>
            <a:cxnLst/>
            <a:rect l="l" t="t" r="r" b="b"/>
            <a:pathLst>
              <a:path w="2030454" h="2027916">
                <a:moveTo>
                  <a:pt x="0" y="0"/>
                </a:moveTo>
                <a:lnTo>
                  <a:pt x="2030453" y="0"/>
                </a:lnTo>
                <a:lnTo>
                  <a:pt x="2030453" y="2027916"/>
                </a:lnTo>
                <a:lnTo>
                  <a:pt x="0" y="20279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680620" y="7164123"/>
            <a:ext cx="2030454" cy="2027916"/>
          </a:xfrm>
          <a:custGeom>
            <a:avLst/>
            <a:gdLst/>
            <a:ahLst/>
            <a:cxnLst/>
            <a:rect l="l" t="t" r="r" b="b"/>
            <a:pathLst>
              <a:path w="2030454" h="2027916">
                <a:moveTo>
                  <a:pt x="0" y="0"/>
                </a:moveTo>
                <a:lnTo>
                  <a:pt x="2030454" y="0"/>
                </a:lnTo>
                <a:lnTo>
                  <a:pt x="2030454" y="2027916"/>
                </a:lnTo>
                <a:lnTo>
                  <a:pt x="0" y="20279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0">
            <a:off x="5996433" y="4831083"/>
            <a:ext cx="6294189" cy="6286322"/>
            <a:chOff x="0" y="0"/>
            <a:chExt cx="8392252" cy="83817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392252" cy="8381762"/>
            </a:xfrm>
            <a:custGeom>
              <a:avLst/>
              <a:gdLst/>
              <a:ahLst/>
              <a:cxnLst/>
              <a:rect l="l" t="t" r="r" b="b"/>
              <a:pathLst>
                <a:path w="8392252" h="8381762">
                  <a:moveTo>
                    <a:pt x="0" y="0"/>
                  </a:moveTo>
                  <a:lnTo>
                    <a:pt x="8392252" y="0"/>
                  </a:lnTo>
                  <a:lnTo>
                    <a:pt x="8392252" y="8381762"/>
                  </a:lnTo>
                  <a:lnTo>
                    <a:pt x="0" y="83817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2064976" y="2062395"/>
              <a:ext cx="4262300" cy="4256972"/>
            </a:xfrm>
            <a:custGeom>
              <a:avLst/>
              <a:gdLst/>
              <a:ahLst/>
              <a:cxnLst/>
              <a:rect l="l" t="t" r="r" b="b"/>
              <a:pathLst>
                <a:path w="4262300" h="4256972">
                  <a:moveTo>
                    <a:pt x="0" y="0"/>
                  </a:moveTo>
                  <a:lnTo>
                    <a:pt x="4262300" y="0"/>
                  </a:lnTo>
                  <a:lnTo>
                    <a:pt x="4262300" y="4256972"/>
                  </a:lnTo>
                  <a:lnTo>
                    <a:pt x="0" y="42569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 rot="0">
            <a:off x="5680508" y="7620477"/>
            <a:ext cx="1116604" cy="1115208"/>
            <a:chOff x="0" y="0"/>
            <a:chExt cx="1488805" cy="148694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88805" cy="1486944"/>
            </a:xfrm>
            <a:custGeom>
              <a:avLst/>
              <a:gdLst/>
              <a:ahLst/>
              <a:cxnLst/>
              <a:rect l="l" t="t" r="r" b="b"/>
              <a:pathLst>
                <a:path w="1488805" h="1486944">
                  <a:moveTo>
                    <a:pt x="0" y="0"/>
                  </a:moveTo>
                  <a:lnTo>
                    <a:pt x="1488805" y="0"/>
                  </a:lnTo>
                  <a:lnTo>
                    <a:pt x="1488805" y="1486944"/>
                  </a:lnTo>
                  <a:lnTo>
                    <a:pt x="0" y="1486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grpSp>
          <p:nvGrpSpPr>
            <p:cNvPr id="15" name="Group 15"/>
            <p:cNvGrpSpPr/>
            <p:nvPr/>
          </p:nvGrpSpPr>
          <p:grpSpPr>
            <a:xfrm rot="0">
              <a:off x="140265" y="139334"/>
              <a:ext cx="1208275" cy="1208275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284EFF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6028502" y="7988803"/>
            <a:ext cx="420617" cy="378555"/>
          </a:xfrm>
          <a:custGeom>
            <a:avLst/>
            <a:gdLst/>
            <a:ahLst/>
            <a:cxnLst/>
            <a:rect l="l" t="t" r="r" b="b"/>
            <a:pathLst>
              <a:path w="420617" h="378555">
                <a:moveTo>
                  <a:pt x="0" y="0"/>
                </a:moveTo>
                <a:lnTo>
                  <a:pt x="420616" y="0"/>
                </a:lnTo>
                <a:lnTo>
                  <a:pt x="420616" y="378555"/>
                </a:lnTo>
                <a:lnTo>
                  <a:pt x="0" y="3785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 rot="0">
            <a:off x="6561688" y="5589141"/>
            <a:ext cx="1116604" cy="1115208"/>
            <a:chOff x="0" y="0"/>
            <a:chExt cx="1488805" cy="148694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88805" cy="1486944"/>
            </a:xfrm>
            <a:custGeom>
              <a:avLst/>
              <a:gdLst/>
              <a:ahLst/>
              <a:cxnLst/>
              <a:rect l="l" t="t" r="r" b="b"/>
              <a:pathLst>
                <a:path w="1488805" h="1486944">
                  <a:moveTo>
                    <a:pt x="0" y="0"/>
                  </a:moveTo>
                  <a:lnTo>
                    <a:pt x="1488805" y="0"/>
                  </a:lnTo>
                  <a:lnTo>
                    <a:pt x="1488805" y="1486944"/>
                  </a:lnTo>
                  <a:lnTo>
                    <a:pt x="0" y="1486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grpSp>
          <p:nvGrpSpPr>
            <p:cNvPr id="21" name="Group 21"/>
            <p:cNvGrpSpPr/>
            <p:nvPr/>
          </p:nvGrpSpPr>
          <p:grpSpPr>
            <a:xfrm rot="0">
              <a:off x="140265" y="139334"/>
              <a:ext cx="1208275" cy="1208275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284EFF"/>
                </a:solidFill>
                <a:prstDash val="solid"/>
                <a:miter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 rot="0">
            <a:off x="8585225" y="4942686"/>
            <a:ext cx="1116604" cy="1115208"/>
            <a:chOff x="0" y="0"/>
            <a:chExt cx="1488805" cy="148694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488805" cy="1486944"/>
            </a:xfrm>
            <a:custGeom>
              <a:avLst/>
              <a:gdLst/>
              <a:ahLst/>
              <a:cxnLst/>
              <a:rect l="l" t="t" r="r" b="b"/>
              <a:pathLst>
                <a:path w="1488805" h="1486944">
                  <a:moveTo>
                    <a:pt x="0" y="0"/>
                  </a:moveTo>
                  <a:lnTo>
                    <a:pt x="1488805" y="0"/>
                  </a:lnTo>
                  <a:lnTo>
                    <a:pt x="1488805" y="1486944"/>
                  </a:lnTo>
                  <a:lnTo>
                    <a:pt x="0" y="1486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grpSp>
          <p:nvGrpSpPr>
            <p:cNvPr id="26" name="Group 26"/>
            <p:cNvGrpSpPr/>
            <p:nvPr/>
          </p:nvGrpSpPr>
          <p:grpSpPr>
            <a:xfrm rot="0">
              <a:off x="140265" y="139334"/>
              <a:ext cx="1208275" cy="1208275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284EFF"/>
                </a:solidFill>
                <a:prstDash val="solid"/>
                <a:miter/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 rot="0">
            <a:off x="10482628" y="5589141"/>
            <a:ext cx="1116604" cy="1115208"/>
            <a:chOff x="0" y="0"/>
            <a:chExt cx="1488805" cy="148694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488805" cy="1486944"/>
            </a:xfrm>
            <a:custGeom>
              <a:avLst/>
              <a:gdLst/>
              <a:ahLst/>
              <a:cxnLst/>
              <a:rect l="l" t="t" r="r" b="b"/>
              <a:pathLst>
                <a:path w="1488805" h="1486944">
                  <a:moveTo>
                    <a:pt x="0" y="0"/>
                  </a:moveTo>
                  <a:lnTo>
                    <a:pt x="1488805" y="0"/>
                  </a:lnTo>
                  <a:lnTo>
                    <a:pt x="1488805" y="1486944"/>
                  </a:lnTo>
                  <a:lnTo>
                    <a:pt x="0" y="1486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grpSp>
          <p:nvGrpSpPr>
            <p:cNvPr id="31" name="Group 31"/>
            <p:cNvGrpSpPr/>
            <p:nvPr/>
          </p:nvGrpSpPr>
          <p:grpSpPr>
            <a:xfrm rot="0">
              <a:off x="140265" y="139334"/>
              <a:ext cx="1208275" cy="1208275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284EFF"/>
                </a:solidFill>
                <a:prstDash val="solid"/>
                <a:miter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 rot="0">
            <a:off x="11316366" y="7620477"/>
            <a:ext cx="1116604" cy="1115208"/>
            <a:chOff x="0" y="0"/>
            <a:chExt cx="1488805" cy="1486944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488805" cy="1486944"/>
            </a:xfrm>
            <a:custGeom>
              <a:avLst/>
              <a:gdLst/>
              <a:ahLst/>
              <a:cxnLst/>
              <a:rect l="l" t="t" r="r" b="b"/>
              <a:pathLst>
                <a:path w="1488805" h="1486944">
                  <a:moveTo>
                    <a:pt x="0" y="0"/>
                  </a:moveTo>
                  <a:lnTo>
                    <a:pt x="1488805" y="0"/>
                  </a:lnTo>
                  <a:lnTo>
                    <a:pt x="1488805" y="1486944"/>
                  </a:lnTo>
                  <a:lnTo>
                    <a:pt x="0" y="1486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grpSp>
          <p:nvGrpSpPr>
            <p:cNvPr id="36" name="Group 36"/>
            <p:cNvGrpSpPr/>
            <p:nvPr/>
          </p:nvGrpSpPr>
          <p:grpSpPr>
            <a:xfrm rot="0">
              <a:off x="140265" y="139334"/>
              <a:ext cx="1208275" cy="1208275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284EFF"/>
                </a:solidFill>
                <a:prstDash val="solid"/>
                <a:miter/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</p:grpSp>
      <p:sp>
        <p:nvSpPr>
          <p:cNvPr id="39" name="Freeform 39"/>
          <p:cNvSpPr/>
          <p:nvPr/>
        </p:nvSpPr>
        <p:spPr>
          <a:xfrm>
            <a:off x="6862685" y="5889440"/>
            <a:ext cx="514610" cy="514610"/>
          </a:xfrm>
          <a:custGeom>
            <a:avLst/>
            <a:gdLst/>
            <a:ahLst/>
            <a:cxnLst/>
            <a:rect l="l" t="t" r="r" b="b"/>
            <a:pathLst>
              <a:path w="514610" h="514610">
                <a:moveTo>
                  <a:pt x="0" y="0"/>
                </a:moveTo>
                <a:lnTo>
                  <a:pt x="514610" y="0"/>
                </a:lnTo>
                <a:lnTo>
                  <a:pt x="514610" y="514610"/>
                </a:lnTo>
                <a:lnTo>
                  <a:pt x="0" y="5146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8897017" y="5240990"/>
            <a:ext cx="493966" cy="518599"/>
          </a:xfrm>
          <a:custGeom>
            <a:avLst/>
            <a:gdLst/>
            <a:ahLst/>
            <a:cxnLst/>
            <a:rect l="l" t="t" r="r" b="b"/>
            <a:pathLst>
              <a:path w="493966" h="518599">
                <a:moveTo>
                  <a:pt x="0" y="0"/>
                </a:moveTo>
                <a:lnTo>
                  <a:pt x="493966" y="0"/>
                </a:lnTo>
                <a:lnTo>
                  <a:pt x="493966" y="518599"/>
                </a:lnTo>
                <a:lnTo>
                  <a:pt x="0" y="5185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0808811" y="5992096"/>
            <a:ext cx="464238" cy="309299"/>
          </a:xfrm>
          <a:custGeom>
            <a:avLst/>
            <a:gdLst/>
            <a:ahLst/>
            <a:cxnLst/>
            <a:rect l="l" t="t" r="r" b="b"/>
            <a:pathLst>
              <a:path w="464238" h="309299">
                <a:moveTo>
                  <a:pt x="0" y="0"/>
                </a:moveTo>
                <a:lnTo>
                  <a:pt x="464238" y="0"/>
                </a:lnTo>
                <a:lnTo>
                  <a:pt x="464238" y="309298"/>
                </a:lnTo>
                <a:lnTo>
                  <a:pt x="0" y="3092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1631604" y="8023432"/>
            <a:ext cx="486128" cy="309299"/>
          </a:xfrm>
          <a:custGeom>
            <a:avLst/>
            <a:gdLst/>
            <a:ahLst/>
            <a:cxnLst/>
            <a:rect l="l" t="t" r="r" b="b"/>
            <a:pathLst>
              <a:path w="486128" h="309299">
                <a:moveTo>
                  <a:pt x="0" y="0"/>
                </a:moveTo>
                <a:lnTo>
                  <a:pt x="486128" y="0"/>
                </a:lnTo>
                <a:lnTo>
                  <a:pt x="486128" y="309298"/>
                </a:lnTo>
                <a:lnTo>
                  <a:pt x="0" y="3092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3402563" y="7164123"/>
            <a:ext cx="2030454" cy="2027916"/>
          </a:xfrm>
          <a:custGeom>
            <a:avLst/>
            <a:gdLst/>
            <a:ahLst/>
            <a:cxnLst/>
            <a:rect l="l" t="t" r="r" b="b"/>
            <a:pathLst>
              <a:path w="2030454" h="2027916">
                <a:moveTo>
                  <a:pt x="0" y="0"/>
                </a:moveTo>
                <a:lnTo>
                  <a:pt x="2030454" y="0"/>
                </a:lnTo>
                <a:lnTo>
                  <a:pt x="2030454" y="2027916"/>
                </a:lnTo>
                <a:lnTo>
                  <a:pt x="0" y="20279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7814412" y="6754280"/>
            <a:ext cx="2659175" cy="2538303"/>
          </a:xfrm>
          <a:custGeom>
            <a:avLst/>
            <a:gdLst/>
            <a:ahLst/>
            <a:cxnLst/>
            <a:rect l="l" t="t" r="r" b="b"/>
            <a:pathLst>
              <a:path w="2659175" h="2538303">
                <a:moveTo>
                  <a:pt x="0" y="0"/>
                </a:moveTo>
                <a:lnTo>
                  <a:pt x="2659176" y="0"/>
                </a:lnTo>
                <a:lnTo>
                  <a:pt x="2659176" y="2538303"/>
                </a:lnTo>
                <a:lnTo>
                  <a:pt x="0" y="253830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14948457" y="7620477"/>
            <a:ext cx="3339543" cy="2585564"/>
          </a:xfrm>
          <a:custGeom>
            <a:avLst/>
            <a:gdLst/>
            <a:ahLst/>
            <a:cxnLst/>
            <a:rect l="l" t="t" r="r" b="b"/>
            <a:pathLst>
              <a:path w="3339543" h="2585564">
                <a:moveTo>
                  <a:pt x="0" y="0"/>
                </a:moveTo>
                <a:lnTo>
                  <a:pt x="3339543" y="0"/>
                </a:lnTo>
                <a:lnTo>
                  <a:pt x="3339543" y="2585564"/>
                </a:lnTo>
                <a:lnTo>
                  <a:pt x="0" y="258556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46" name="Group 46"/>
          <p:cNvGrpSpPr/>
          <p:nvPr/>
        </p:nvGrpSpPr>
        <p:grpSpPr>
          <a:xfrm rot="0">
            <a:off x="4348116" y="4692398"/>
            <a:ext cx="1890694" cy="2134383"/>
            <a:chOff x="0" y="0"/>
            <a:chExt cx="2520925" cy="2845844"/>
          </a:xfrm>
        </p:grpSpPr>
        <p:sp>
          <p:nvSpPr>
            <p:cNvPr id="47" name="TextBox 47"/>
            <p:cNvSpPr txBox="1"/>
            <p:nvPr/>
          </p:nvSpPr>
          <p:spPr>
            <a:xfrm>
              <a:off x="0" y="-76200"/>
              <a:ext cx="2520925" cy="2392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思源黑体 Heavy" panose="020B0A00000000000000" charset="-122"/>
                </a:rPr>
                <a:t>Average Defect Resoiution Time</a:t>
              </a:r>
              <a:endParaRPr lang="en-US" sz="2400">
                <a:solidFill>
                  <a:srgbClr val="000000"/>
                </a:solidFill>
                <a:latin typeface="思源黑体 Heavy" panose="020B0A00000000000000" charset="-122"/>
              </a:endParaRP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2460823"/>
              <a:ext cx="2520925" cy="385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id="49" name="Group 49"/>
          <p:cNvGrpSpPr/>
          <p:nvPr/>
        </p:nvGrpSpPr>
        <p:grpSpPr>
          <a:xfrm rot="0">
            <a:off x="3472443" y="7229962"/>
            <a:ext cx="1890694" cy="2134383"/>
            <a:chOff x="0" y="0"/>
            <a:chExt cx="2520925" cy="2845844"/>
          </a:xfrm>
        </p:grpSpPr>
        <p:sp>
          <p:nvSpPr>
            <p:cNvPr id="50" name="TextBox 50"/>
            <p:cNvSpPr txBox="1"/>
            <p:nvPr/>
          </p:nvSpPr>
          <p:spPr>
            <a:xfrm>
              <a:off x="0" y="-76200"/>
              <a:ext cx="2520925" cy="2392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思源黑体 Heavy" panose="020B0A00000000000000" charset="-122"/>
                </a:rPr>
                <a:t>Average Code Review time</a:t>
              </a:r>
              <a:endParaRPr lang="en-US" sz="2400">
                <a:solidFill>
                  <a:srgbClr val="000000"/>
                </a:solidFill>
                <a:latin typeface="思源黑体 Heavy" panose="020B0A00000000000000" charset="-122"/>
              </a:endParaRP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2460823"/>
              <a:ext cx="2520925" cy="385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id="52" name="Group 52"/>
          <p:cNvGrpSpPr/>
          <p:nvPr/>
        </p:nvGrpSpPr>
        <p:grpSpPr>
          <a:xfrm rot="0">
            <a:off x="8198180" y="3382500"/>
            <a:ext cx="1961046" cy="2134383"/>
            <a:chOff x="0" y="0"/>
            <a:chExt cx="2614729" cy="2845844"/>
          </a:xfrm>
        </p:grpSpPr>
        <p:sp>
          <p:nvSpPr>
            <p:cNvPr id="53" name="TextBox 53"/>
            <p:cNvSpPr txBox="1"/>
            <p:nvPr/>
          </p:nvSpPr>
          <p:spPr>
            <a:xfrm>
              <a:off x="0" y="-76200"/>
              <a:ext cx="2614729" cy="2392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思源黑体 Heavy" panose="020B0A00000000000000" charset="-122"/>
                </a:rPr>
                <a:t>Number of bugs before and after release</a:t>
              </a:r>
              <a:endParaRPr lang="en-US" sz="2400">
                <a:solidFill>
                  <a:srgbClr val="000000"/>
                </a:solidFill>
                <a:latin typeface="思源黑体 Heavy" panose="020B0A00000000000000" charset="-122"/>
              </a:endParaRP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2460823"/>
              <a:ext cx="2614729" cy="385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id="55" name="Group 55"/>
          <p:cNvGrpSpPr/>
          <p:nvPr/>
        </p:nvGrpSpPr>
        <p:grpSpPr>
          <a:xfrm rot="0">
            <a:off x="11856407" y="5166743"/>
            <a:ext cx="2142154" cy="1185693"/>
            <a:chOff x="0" y="0"/>
            <a:chExt cx="2856205" cy="1580924"/>
          </a:xfrm>
        </p:grpSpPr>
        <p:sp>
          <p:nvSpPr>
            <p:cNvPr id="56" name="TextBox 56"/>
            <p:cNvSpPr txBox="1"/>
            <p:nvPr/>
          </p:nvSpPr>
          <p:spPr>
            <a:xfrm>
              <a:off x="0" y="-66675"/>
              <a:ext cx="2856205" cy="1118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50"/>
                </a:lnSpc>
              </a:pPr>
              <a:r>
                <a:rPr lang="en-US" sz="2300">
                  <a:solidFill>
                    <a:srgbClr val="000000"/>
                  </a:solidFill>
                  <a:latin typeface="思源黑体 Heavy" panose="020B0A00000000000000" charset="-122"/>
                </a:rPr>
                <a:t>Total hours of development</a:t>
              </a:r>
              <a:endParaRPr lang="en-US" sz="2300">
                <a:solidFill>
                  <a:srgbClr val="000000"/>
                </a:solidFill>
                <a:latin typeface="思源黑体 Heavy" panose="020B0A00000000000000" charset="-122"/>
              </a:endParaRP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1195903"/>
              <a:ext cx="2856205" cy="385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id="58" name="Group 58"/>
          <p:cNvGrpSpPr/>
          <p:nvPr/>
        </p:nvGrpSpPr>
        <p:grpSpPr>
          <a:xfrm rot="0">
            <a:off x="12747295" y="7338547"/>
            <a:ext cx="1810795" cy="1917213"/>
            <a:chOff x="0" y="0"/>
            <a:chExt cx="2414393" cy="2556284"/>
          </a:xfrm>
        </p:grpSpPr>
        <p:sp>
          <p:nvSpPr>
            <p:cNvPr id="59" name="TextBox 59"/>
            <p:cNvSpPr txBox="1"/>
            <p:nvPr/>
          </p:nvSpPr>
          <p:spPr>
            <a:xfrm>
              <a:off x="0" y="-57150"/>
              <a:ext cx="2414393" cy="2084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50"/>
                </a:lnSpc>
              </a:pPr>
              <a:r>
                <a:rPr lang="en-US" sz="2100">
                  <a:solidFill>
                    <a:srgbClr val="000000"/>
                  </a:solidFill>
                  <a:latin typeface="思源黑体 Heavy" panose="020B0A00000000000000" charset="-122"/>
                </a:rPr>
                <a:t>Total manpower spent on development</a:t>
              </a:r>
              <a:endParaRPr lang="en-US" sz="2100">
                <a:solidFill>
                  <a:srgbClr val="000000"/>
                </a:solidFill>
                <a:latin typeface="思源黑体 Heavy" panose="020B0A00000000000000" charset="-122"/>
              </a:endParaRP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2171263"/>
              <a:ext cx="2414393" cy="385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id="61" name="TextBox 61"/>
          <p:cNvSpPr txBox="1"/>
          <p:nvPr/>
        </p:nvSpPr>
        <p:spPr>
          <a:xfrm>
            <a:off x="566317" y="450496"/>
            <a:ext cx="567249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思源黑体 Heavy" panose="020B0A00000000000000" charset="-122"/>
              </a:rPr>
              <a:t>Process Metrics</a:t>
            </a:r>
            <a:endParaRPr lang="en-US" sz="5600">
              <a:solidFill>
                <a:srgbClr val="000000"/>
              </a:solidFill>
              <a:latin typeface="思源黑体 Heavy" panose="020B0A00000000000000" charset="-122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14325660" y="588153"/>
            <a:ext cx="282535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284EFF"/>
                </a:solidFill>
                <a:latin typeface="思源黑体 Heavy" panose="020B0A00000000000000" charset="-122"/>
              </a:rPr>
              <a:t> Battle for the Originium</a:t>
            </a:r>
            <a:endParaRPr lang="en-US" sz="18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4328610" y="-2387079"/>
            <a:ext cx="2186940" cy="14358676"/>
            <a:chOff x="0" y="0"/>
            <a:chExt cx="2915920" cy="19144901"/>
          </a:xfrm>
        </p:grpSpPr>
        <p:sp>
          <p:nvSpPr>
            <p:cNvPr id="3" name="TextBox 3"/>
            <p:cNvSpPr txBox="1"/>
            <p:nvPr/>
          </p:nvSpPr>
          <p:spPr>
            <a:xfrm>
              <a:off x="0" y="-266700"/>
              <a:ext cx="2915920" cy="194116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160"/>
                </a:lnSpc>
                <a:spcBef>
                  <a:spcPct val="0"/>
                </a:spcBef>
              </a:pPr>
              <a:r>
                <a:rPr lang="en-US" sz="14400">
                  <a:solidFill>
                    <a:srgbClr val="EDF0F4"/>
                  </a:solidFill>
                  <a:latin typeface="思源黑体 Heavy" panose="020B0A00000000000000" charset="-122"/>
                </a:rPr>
                <a:t>OPPORTUNITY</a:t>
              </a:r>
              <a:endParaRPr lang="en-US" sz="14400">
                <a:solidFill>
                  <a:srgbClr val="EDF0F4"/>
                </a:solidFill>
                <a:latin typeface="思源黑体 Heavy" panose="020B0A00000000000000" charset="-122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66700"/>
              <a:ext cx="2915920" cy="194116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160"/>
                </a:lnSpc>
                <a:spcBef>
                  <a:spcPct val="0"/>
                </a:spcBef>
              </a:pPr>
              <a:r>
                <a:rPr lang="en-US" sz="14400">
                  <a:solidFill>
                    <a:srgbClr val="EDF0F4"/>
                  </a:solidFill>
                  <a:latin typeface="思源黑体 Heavy" panose="020B0A00000000000000" charset="-122"/>
                </a:rPr>
                <a:t>OPPORTUNITY</a:t>
              </a:r>
              <a:endParaRPr lang="en-US" sz="14400">
                <a:solidFill>
                  <a:srgbClr val="EDF0F4"/>
                </a:solidFill>
                <a:latin typeface="思源黑体 Heavy" panose="020B0A00000000000000" charset="-122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264473" y="1645731"/>
            <a:ext cx="11160501" cy="3062375"/>
            <a:chOff x="0" y="0"/>
            <a:chExt cx="14880668" cy="40831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440334" cy="4083167"/>
            </a:xfrm>
            <a:custGeom>
              <a:avLst/>
              <a:gdLst/>
              <a:ahLst/>
              <a:cxnLst/>
              <a:rect l="l" t="t" r="r" b="b"/>
              <a:pathLst>
                <a:path w="7440334" h="4083167">
                  <a:moveTo>
                    <a:pt x="0" y="0"/>
                  </a:moveTo>
                  <a:lnTo>
                    <a:pt x="7440334" y="0"/>
                  </a:lnTo>
                  <a:lnTo>
                    <a:pt x="7440334" y="4083167"/>
                  </a:lnTo>
                  <a:lnTo>
                    <a:pt x="0" y="40831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31411" b="-2667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flipH="1">
              <a:off x="7440334" y="0"/>
              <a:ext cx="7440334" cy="4083167"/>
            </a:xfrm>
            <a:custGeom>
              <a:avLst/>
              <a:gdLst/>
              <a:ahLst/>
              <a:cxnLst/>
              <a:rect l="l" t="t" r="r" b="b"/>
              <a:pathLst>
                <a:path w="7440334" h="4083167">
                  <a:moveTo>
                    <a:pt x="7440334" y="0"/>
                  </a:moveTo>
                  <a:lnTo>
                    <a:pt x="0" y="0"/>
                  </a:lnTo>
                  <a:lnTo>
                    <a:pt x="0" y="4083167"/>
                  </a:lnTo>
                  <a:lnTo>
                    <a:pt x="7440334" y="4083167"/>
                  </a:lnTo>
                  <a:lnTo>
                    <a:pt x="7440334" y="0"/>
                  </a:lnTo>
                  <a:close/>
                </a:path>
              </a:pathLst>
            </a:custGeom>
            <a:blipFill>
              <a:blip r:embed="rId1"/>
              <a:stretch>
                <a:fillRect r="-31411" b="-2667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0">
            <a:off x="4105662" y="6819926"/>
            <a:ext cx="10787546" cy="2960039"/>
            <a:chOff x="0" y="0"/>
            <a:chExt cx="14383394" cy="39467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191697" cy="3946718"/>
            </a:xfrm>
            <a:custGeom>
              <a:avLst/>
              <a:gdLst/>
              <a:ahLst/>
              <a:cxnLst/>
              <a:rect l="l" t="t" r="r" b="b"/>
              <a:pathLst>
                <a:path w="7191697" h="3946718">
                  <a:moveTo>
                    <a:pt x="0" y="0"/>
                  </a:moveTo>
                  <a:lnTo>
                    <a:pt x="7191697" y="0"/>
                  </a:lnTo>
                  <a:lnTo>
                    <a:pt x="7191697" y="3946718"/>
                  </a:lnTo>
                  <a:lnTo>
                    <a:pt x="0" y="39467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31411" b="-2667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flipH="1">
              <a:off x="7191697" y="0"/>
              <a:ext cx="7191697" cy="3946718"/>
            </a:xfrm>
            <a:custGeom>
              <a:avLst/>
              <a:gdLst/>
              <a:ahLst/>
              <a:cxnLst/>
              <a:rect l="l" t="t" r="r" b="b"/>
              <a:pathLst>
                <a:path w="7191697" h="3946718">
                  <a:moveTo>
                    <a:pt x="7191697" y="0"/>
                  </a:moveTo>
                  <a:lnTo>
                    <a:pt x="0" y="0"/>
                  </a:lnTo>
                  <a:lnTo>
                    <a:pt x="0" y="3946718"/>
                  </a:lnTo>
                  <a:lnTo>
                    <a:pt x="7191697" y="3946718"/>
                  </a:lnTo>
                  <a:lnTo>
                    <a:pt x="7191697" y="0"/>
                  </a:lnTo>
                  <a:close/>
                </a:path>
              </a:pathLst>
            </a:custGeom>
            <a:blipFill>
              <a:blip r:embed="rId1"/>
              <a:stretch>
                <a:fillRect r="-31411" b="-2667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2115011" y="6662918"/>
            <a:ext cx="3478369" cy="3474022"/>
          </a:xfrm>
          <a:custGeom>
            <a:avLst/>
            <a:gdLst/>
            <a:ahLst/>
            <a:cxnLst/>
            <a:rect l="l" t="t" r="r" b="b"/>
            <a:pathLst>
              <a:path w="3478369" h="3474022">
                <a:moveTo>
                  <a:pt x="0" y="0"/>
                </a:moveTo>
                <a:lnTo>
                  <a:pt x="3478369" y="0"/>
                </a:lnTo>
                <a:lnTo>
                  <a:pt x="3478369" y="3474021"/>
                </a:lnTo>
                <a:lnTo>
                  <a:pt x="0" y="34740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595365" y="2455298"/>
            <a:ext cx="6483148" cy="1283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45"/>
              </a:lnSpc>
            </a:pPr>
            <a:r>
              <a:rPr lang="en-US" sz="1775">
                <a:solidFill>
                  <a:srgbClr val="000000"/>
                </a:solidFill>
                <a:latin typeface="思源黑体 Bold" panose="020B0800000000000000" charset="-122"/>
              </a:rPr>
              <a:t>The total review time for the code was approximately 30h</a:t>
            </a:r>
            <a:endParaRPr lang="en-US" sz="1775">
              <a:solidFill>
                <a:srgbClr val="000000"/>
              </a:solidFill>
              <a:latin typeface="思源黑体 Bold" panose="020B0800000000000000" charset="-122"/>
            </a:endParaRPr>
          </a:p>
          <a:p>
            <a:pPr>
              <a:lnSpc>
                <a:spcPts val="3545"/>
              </a:lnSpc>
            </a:pPr>
            <a:r>
              <a:rPr lang="en-US" sz="1775">
                <a:solidFill>
                  <a:srgbClr val="000000"/>
                </a:solidFill>
                <a:latin typeface="思源黑体 Bold" panose="020B0800000000000000" charset="-122"/>
              </a:rPr>
              <a:t>Approximately 10 code reviews will be conducted.</a:t>
            </a:r>
            <a:endParaRPr lang="en-US" sz="1775">
              <a:solidFill>
                <a:srgbClr val="000000"/>
              </a:solidFill>
              <a:latin typeface="思源黑体 Bold" panose="020B0800000000000000" charset="-122"/>
            </a:endParaRPr>
          </a:p>
          <a:p>
            <a:pPr>
              <a:lnSpc>
                <a:spcPts val="3545"/>
              </a:lnSpc>
            </a:pPr>
            <a:r>
              <a:rPr lang="en-US" sz="1775">
                <a:solidFill>
                  <a:srgbClr val="000000"/>
                </a:solidFill>
                <a:latin typeface="思源黑体 Bold" panose="020B0800000000000000" charset="-122"/>
              </a:rPr>
              <a:t>30h/10times = 3h/times</a:t>
            </a:r>
            <a:endParaRPr lang="en-US" sz="1775">
              <a:solidFill>
                <a:srgbClr val="000000"/>
              </a:solidFill>
              <a:latin typeface="思源黑体 Bold" panose="020B0800000000000000" charset="-122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0078513" y="1379855"/>
            <a:ext cx="3598626" cy="3594128"/>
          </a:xfrm>
          <a:custGeom>
            <a:avLst/>
            <a:gdLst/>
            <a:ahLst/>
            <a:cxnLst/>
            <a:rect l="l" t="t" r="r" b="b"/>
            <a:pathLst>
              <a:path w="3598626" h="3594128">
                <a:moveTo>
                  <a:pt x="0" y="0"/>
                </a:moveTo>
                <a:lnTo>
                  <a:pt x="3598626" y="0"/>
                </a:lnTo>
                <a:lnTo>
                  <a:pt x="3598626" y="3594128"/>
                </a:lnTo>
                <a:lnTo>
                  <a:pt x="0" y="35941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 rot="0">
            <a:off x="11140377" y="2439470"/>
            <a:ext cx="1474899" cy="147489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4E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</a:p>
          </p:txBody>
        </p:sp>
      </p:grpSp>
      <p:grpSp>
        <p:nvGrpSpPr>
          <p:cNvPr id="17" name="Group 17"/>
          <p:cNvGrpSpPr/>
          <p:nvPr/>
        </p:nvGrpSpPr>
        <p:grpSpPr>
          <a:xfrm rot="0">
            <a:off x="3141390" y="7687123"/>
            <a:ext cx="1425611" cy="1425611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4E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20" name="Freeform 20"/>
          <p:cNvSpPr/>
          <p:nvPr/>
        </p:nvSpPr>
        <p:spPr>
          <a:xfrm>
            <a:off x="11455600" y="2760323"/>
            <a:ext cx="844453" cy="806452"/>
          </a:xfrm>
          <a:custGeom>
            <a:avLst/>
            <a:gdLst/>
            <a:ahLst/>
            <a:cxnLst/>
            <a:rect l="l" t="t" r="r" b="b"/>
            <a:pathLst>
              <a:path w="844453" h="806452">
                <a:moveTo>
                  <a:pt x="0" y="0"/>
                </a:moveTo>
                <a:lnTo>
                  <a:pt x="844453" y="0"/>
                </a:lnTo>
                <a:lnTo>
                  <a:pt x="844453" y="806452"/>
                </a:lnTo>
                <a:lnTo>
                  <a:pt x="0" y="8064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028700" y="180975"/>
            <a:ext cx="986396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思源黑体 Heavy" panose="020B0A00000000000000" charset="-122"/>
              </a:rPr>
              <a:t>Average Code Review time</a:t>
            </a:r>
            <a:endParaRPr lang="en-US" sz="5600">
              <a:solidFill>
                <a:srgbClr val="000000"/>
              </a:solidFill>
              <a:latin typeface="思源黑体 Heavy" panose="020B0A00000000000000" charset="-122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4182995" y="1207453"/>
            <a:ext cx="282535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284EFF"/>
                </a:solidFill>
                <a:latin typeface="思源黑体 Heavy" panose="020B0A00000000000000" charset="-122"/>
              </a:rPr>
              <a:t> Battle for the Originium</a:t>
            </a:r>
            <a:endParaRPr lang="en-US" sz="18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804747" y="2811865"/>
            <a:ext cx="2512397" cy="536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5"/>
              </a:lnSpc>
              <a:spcBef>
                <a:spcPct val="0"/>
              </a:spcBef>
            </a:pPr>
            <a:r>
              <a:rPr lang="en-US" sz="3100">
                <a:solidFill>
                  <a:srgbClr val="284EFF"/>
                </a:solidFill>
                <a:latin typeface="思源黑体 Heavy" panose="020B0A00000000000000" charset="-122"/>
              </a:rPr>
              <a:t>Review </a:t>
            </a:r>
            <a:endParaRPr lang="en-US" sz="31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162220" y="8015623"/>
            <a:ext cx="2428439" cy="511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84EFF"/>
                </a:solidFill>
                <a:latin typeface="思源黑体 Heavy" panose="020B0A00000000000000" charset="-122"/>
              </a:rPr>
              <a:t>Resolution</a:t>
            </a:r>
            <a:endParaRPr lang="en-US" sz="30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5576980" y="7621105"/>
            <a:ext cx="6052595" cy="138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55"/>
              </a:lnSpc>
            </a:pPr>
            <a:r>
              <a:rPr lang="en-US" sz="1925">
                <a:solidFill>
                  <a:srgbClr val="000000"/>
                </a:solidFill>
                <a:latin typeface="思源黑体 Bold" panose="020B0800000000000000" charset="-122"/>
              </a:rPr>
              <a:t>Total time for all bugs to be solved is about 100h</a:t>
            </a:r>
            <a:endParaRPr lang="en-US" sz="1925">
              <a:solidFill>
                <a:srgbClr val="000000"/>
              </a:solidFill>
              <a:latin typeface="思源黑体 Bold" panose="020B0800000000000000" charset="-122"/>
            </a:endParaRPr>
          </a:p>
          <a:p>
            <a:pPr algn="just">
              <a:lnSpc>
                <a:spcPts val="3855"/>
              </a:lnSpc>
            </a:pPr>
            <a:r>
              <a:rPr lang="en-US" sz="1925">
                <a:solidFill>
                  <a:srgbClr val="000000"/>
                </a:solidFill>
                <a:latin typeface="思源黑体 Bold" panose="020B0800000000000000" charset="-122"/>
              </a:rPr>
              <a:t>Number of bugs is about 250</a:t>
            </a:r>
            <a:endParaRPr lang="en-US" sz="1925">
              <a:solidFill>
                <a:srgbClr val="000000"/>
              </a:solidFill>
              <a:latin typeface="思源黑体 Bold" panose="020B0800000000000000" charset="-122"/>
            </a:endParaRPr>
          </a:p>
          <a:p>
            <a:pPr algn="just">
              <a:lnSpc>
                <a:spcPts val="3855"/>
              </a:lnSpc>
            </a:pPr>
            <a:r>
              <a:rPr lang="en-US" sz="1925">
                <a:solidFill>
                  <a:srgbClr val="000000"/>
                </a:solidFill>
                <a:latin typeface="思源黑体 Bold" panose="020B0800000000000000" charset="-122"/>
              </a:rPr>
              <a:t>250/100h= 2.5</a:t>
            </a:r>
            <a:endParaRPr lang="en-US" sz="1925">
              <a:solidFill>
                <a:srgbClr val="000000"/>
              </a:solidFill>
              <a:latin typeface="思源黑体 Bold" panose="020B0800000000000000" charset="-122"/>
            </a:endParaRPr>
          </a:p>
        </p:txBody>
      </p:sp>
      <p:sp>
        <p:nvSpPr>
          <p:cNvPr id="26" name="Freeform 26"/>
          <p:cNvSpPr/>
          <p:nvPr/>
        </p:nvSpPr>
        <p:spPr>
          <a:xfrm>
            <a:off x="3446079" y="8010177"/>
            <a:ext cx="816233" cy="779503"/>
          </a:xfrm>
          <a:custGeom>
            <a:avLst/>
            <a:gdLst/>
            <a:ahLst/>
            <a:cxnLst/>
            <a:rect l="l" t="t" r="r" b="b"/>
            <a:pathLst>
              <a:path w="816233" h="779503">
                <a:moveTo>
                  <a:pt x="0" y="0"/>
                </a:moveTo>
                <a:lnTo>
                  <a:pt x="816233" y="0"/>
                </a:lnTo>
                <a:lnTo>
                  <a:pt x="816233" y="779503"/>
                </a:lnTo>
                <a:lnTo>
                  <a:pt x="0" y="7795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2470603" y="5404821"/>
            <a:ext cx="11502033" cy="95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思源黑体 Heavy" panose="020B0A00000000000000" charset="-122"/>
              </a:rPr>
              <a:t>Average Defect Resolution Time</a:t>
            </a:r>
            <a:endParaRPr lang="en-US" sz="5600">
              <a:solidFill>
                <a:srgbClr val="000000"/>
              </a:solidFill>
              <a:latin typeface="思源黑体 Heavy" panose="020B0A00000000000000" charset="-122"/>
            </a:endParaRP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980654" y="2330074"/>
            <a:ext cx="14326691" cy="3427443"/>
            <a:chOff x="0" y="0"/>
            <a:chExt cx="19102255" cy="4569924"/>
          </a:xfrm>
        </p:grpSpPr>
        <p:sp>
          <p:nvSpPr>
            <p:cNvPr id="3" name="Freeform 3"/>
            <p:cNvSpPr/>
            <p:nvPr/>
          </p:nvSpPr>
          <p:spPr>
            <a:xfrm>
              <a:off x="12743191" y="0"/>
              <a:ext cx="6359064" cy="4569924"/>
            </a:xfrm>
            <a:custGeom>
              <a:avLst/>
              <a:gdLst/>
              <a:ahLst/>
              <a:cxnLst/>
              <a:rect l="l" t="t" r="r" b="b"/>
              <a:pathLst>
                <a:path w="6359064" h="4569924">
                  <a:moveTo>
                    <a:pt x="0" y="0"/>
                  </a:moveTo>
                  <a:lnTo>
                    <a:pt x="6359064" y="0"/>
                  </a:lnTo>
                  <a:lnTo>
                    <a:pt x="6359064" y="4569924"/>
                  </a:lnTo>
                  <a:lnTo>
                    <a:pt x="0" y="4569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13845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6523982" y="0"/>
              <a:ext cx="5643563" cy="4569924"/>
            </a:xfrm>
            <a:custGeom>
              <a:avLst/>
              <a:gdLst/>
              <a:ahLst/>
              <a:cxnLst/>
              <a:rect l="l" t="t" r="r" b="b"/>
              <a:pathLst>
                <a:path w="5643563" h="4569924">
                  <a:moveTo>
                    <a:pt x="0" y="0"/>
                  </a:moveTo>
                  <a:lnTo>
                    <a:pt x="5643563" y="0"/>
                  </a:lnTo>
                  <a:lnTo>
                    <a:pt x="5643563" y="4569924"/>
                  </a:lnTo>
                  <a:lnTo>
                    <a:pt x="0" y="4569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15600" r="-12678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2167545" y="0"/>
              <a:ext cx="575646" cy="4569924"/>
            </a:xfrm>
            <a:custGeom>
              <a:avLst/>
              <a:gdLst/>
              <a:ahLst/>
              <a:cxnLst/>
              <a:rect l="l" t="t" r="r" b="b"/>
              <a:pathLst>
                <a:path w="575646" h="4569924">
                  <a:moveTo>
                    <a:pt x="0" y="0"/>
                  </a:moveTo>
                  <a:lnTo>
                    <a:pt x="575646" y="0"/>
                  </a:lnTo>
                  <a:lnTo>
                    <a:pt x="575646" y="4569924"/>
                  </a:lnTo>
                  <a:lnTo>
                    <a:pt x="0" y="4569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152944" r="-1004683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523982" cy="4569924"/>
            </a:xfrm>
            <a:custGeom>
              <a:avLst/>
              <a:gdLst/>
              <a:ahLst/>
              <a:cxnLst/>
              <a:rect l="l" t="t" r="r" b="b"/>
              <a:pathLst>
                <a:path w="6523982" h="4569924">
                  <a:moveTo>
                    <a:pt x="0" y="0"/>
                  </a:moveTo>
                  <a:lnTo>
                    <a:pt x="6523982" y="0"/>
                  </a:lnTo>
                  <a:lnTo>
                    <a:pt x="6523982" y="4569924"/>
                  </a:lnTo>
                  <a:lnTo>
                    <a:pt x="0" y="4569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0967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0">
            <a:off x="2324760" y="2504192"/>
            <a:ext cx="13546063" cy="3079207"/>
            <a:chOff x="0" y="0"/>
            <a:chExt cx="18061418" cy="410561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43810" cy="4105610"/>
            </a:xfrm>
            <a:custGeom>
              <a:avLst/>
              <a:gdLst/>
              <a:ahLst/>
              <a:cxnLst/>
              <a:rect l="l" t="t" r="r" b="b"/>
              <a:pathLst>
                <a:path w="5043810" h="4105610">
                  <a:moveTo>
                    <a:pt x="0" y="0"/>
                  </a:moveTo>
                  <a:lnTo>
                    <a:pt x="5043810" y="0"/>
                  </a:lnTo>
                  <a:lnTo>
                    <a:pt x="5043810" y="4105610"/>
                  </a:lnTo>
                  <a:lnTo>
                    <a:pt x="0" y="41056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0591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5043810" y="0"/>
              <a:ext cx="3986899" cy="4105610"/>
            </a:xfrm>
            <a:custGeom>
              <a:avLst/>
              <a:gdLst/>
              <a:ahLst/>
              <a:cxnLst/>
              <a:rect l="l" t="t" r="r" b="b"/>
              <a:pathLst>
                <a:path w="3986899" h="4105610">
                  <a:moveTo>
                    <a:pt x="0" y="0"/>
                  </a:moveTo>
                  <a:lnTo>
                    <a:pt x="3986899" y="0"/>
                  </a:lnTo>
                  <a:lnTo>
                    <a:pt x="3986899" y="4105610"/>
                  </a:lnTo>
                  <a:lnTo>
                    <a:pt x="0" y="41056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6509" r="-26049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9030709" y="0"/>
              <a:ext cx="3986899" cy="4105610"/>
            </a:xfrm>
            <a:custGeom>
              <a:avLst/>
              <a:gdLst/>
              <a:ahLst/>
              <a:cxnLst/>
              <a:rect l="l" t="t" r="r" b="b"/>
              <a:pathLst>
                <a:path w="3986899" h="4105610">
                  <a:moveTo>
                    <a:pt x="0" y="0"/>
                  </a:moveTo>
                  <a:lnTo>
                    <a:pt x="3986898" y="0"/>
                  </a:lnTo>
                  <a:lnTo>
                    <a:pt x="3986898" y="4105610"/>
                  </a:lnTo>
                  <a:lnTo>
                    <a:pt x="0" y="41056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6509" r="-26049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flipH="1">
              <a:off x="13017607" y="0"/>
              <a:ext cx="5043810" cy="4105610"/>
            </a:xfrm>
            <a:custGeom>
              <a:avLst/>
              <a:gdLst/>
              <a:ahLst/>
              <a:cxnLst/>
              <a:rect l="l" t="t" r="r" b="b"/>
              <a:pathLst>
                <a:path w="5043810" h="4105610">
                  <a:moveTo>
                    <a:pt x="5043811" y="0"/>
                  </a:moveTo>
                  <a:lnTo>
                    <a:pt x="0" y="0"/>
                  </a:lnTo>
                  <a:lnTo>
                    <a:pt x="0" y="4105610"/>
                  </a:lnTo>
                  <a:lnTo>
                    <a:pt x="5043811" y="4105610"/>
                  </a:lnTo>
                  <a:lnTo>
                    <a:pt x="5043811" y="0"/>
                  </a:lnTo>
                  <a:close/>
                </a:path>
              </a:pathLst>
            </a:custGeom>
            <a:blipFill>
              <a:blip r:embed="rId2"/>
              <a:stretch>
                <a:fillRect r="-20591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 rot="0">
            <a:off x="3005655" y="3086253"/>
            <a:ext cx="12184273" cy="1915085"/>
            <a:chOff x="0" y="0"/>
            <a:chExt cx="16245697" cy="2553447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/>
            <a:srcRect t="38548" b="38548"/>
            <a:stretch>
              <a:fillRect/>
            </a:stretch>
          </p:blipFill>
          <p:spPr>
            <a:xfrm>
              <a:off x="0" y="0"/>
              <a:ext cx="16245697" cy="2553447"/>
            </a:xfrm>
            <a:prstGeom prst="rect">
              <a:avLst/>
            </a:prstGeom>
          </p:spPr>
        </p:pic>
      </p:grpSp>
      <p:sp>
        <p:nvSpPr>
          <p:cNvPr id="14" name="TextBox 14"/>
          <p:cNvSpPr txBox="1"/>
          <p:nvPr/>
        </p:nvSpPr>
        <p:spPr>
          <a:xfrm>
            <a:off x="687272" y="910849"/>
            <a:ext cx="14146586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80"/>
              </a:lnSpc>
            </a:pPr>
            <a:r>
              <a:rPr lang="en-US" sz="5400">
                <a:solidFill>
                  <a:srgbClr val="000000"/>
                </a:solidFill>
                <a:latin typeface="思源黑体 Heavy" panose="020B0A00000000000000" charset="-122"/>
              </a:rPr>
              <a:t>Number of bugs before and after release</a:t>
            </a:r>
            <a:endParaRPr lang="en-US" sz="5400">
              <a:solidFill>
                <a:srgbClr val="000000"/>
              </a:solidFill>
              <a:latin typeface="思源黑体 Heavy" panose="020B0A00000000000000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324760" y="6281392"/>
            <a:ext cx="4835842" cy="712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284EFF"/>
                </a:solidFill>
                <a:latin typeface="思源黑体 Heavy" panose="020B0A00000000000000" charset="-122"/>
              </a:rPr>
              <a:t>Pre-release bugs</a:t>
            </a:r>
            <a:endParaRPr lang="en-US" sz="42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324760" y="7279613"/>
            <a:ext cx="4835842" cy="935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00"/>
              </a:lnSpc>
            </a:pPr>
            <a:r>
              <a:rPr lang="en-US" sz="4100">
                <a:solidFill>
                  <a:srgbClr val="000000"/>
                </a:solidFill>
                <a:latin typeface="思源黑体 Bold" panose="020B0800000000000000" charset="-122"/>
              </a:rPr>
              <a:t>About 250 bugs</a:t>
            </a:r>
            <a:endParaRPr lang="en-US" sz="4100">
              <a:solidFill>
                <a:srgbClr val="000000"/>
              </a:solidFill>
              <a:latin typeface="思源黑体 Bold" panose="020B0800000000000000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318541" y="6281392"/>
            <a:ext cx="4988805" cy="712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284EFF"/>
                </a:solidFill>
                <a:latin typeface="思源黑体 Heavy" panose="020B0A00000000000000" charset="-122"/>
              </a:rPr>
              <a:t>Post-release bugs</a:t>
            </a:r>
            <a:endParaRPr lang="en-US" sz="42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381388" y="7279613"/>
            <a:ext cx="4489435" cy="1974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00"/>
              </a:lnSpc>
            </a:pPr>
            <a:r>
              <a:rPr lang="en-US" sz="4100">
                <a:solidFill>
                  <a:srgbClr val="000000"/>
                </a:solidFill>
                <a:latin typeface="思源黑体 Bold" panose="020B0800000000000000" charset="-122"/>
              </a:rPr>
              <a:t>About 50 bugs</a:t>
            </a:r>
            <a:endParaRPr lang="en-US" sz="4100">
              <a:solidFill>
                <a:srgbClr val="000000"/>
              </a:solidFill>
              <a:latin typeface="思源黑体 Bold" panose="020B0800000000000000" charset="-122"/>
            </a:endParaRPr>
          </a:p>
          <a:p>
            <a:pPr>
              <a:lnSpc>
                <a:spcPts val="8200"/>
              </a:lnSpc>
            </a:pPr>
          </a:p>
        </p:txBody>
      </p:sp>
      <p:sp>
        <p:nvSpPr>
          <p:cNvPr id="19" name="TextBox 19"/>
          <p:cNvSpPr txBox="1"/>
          <p:nvPr/>
        </p:nvSpPr>
        <p:spPr>
          <a:xfrm>
            <a:off x="14325660" y="588153"/>
            <a:ext cx="282535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284EFF"/>
                </a:solidFill>
                <a:latin typeface="思源黑体 Heavy" panose="020B0A00000000000000" charset="-122"/>
              </a:rPr>
              <a:t> Battle for the Originium</a:t>
            </a:r>
            <a:endParaRPr lang="en-US" sz="18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3072653" y="3578483"/>
            <a:ext cx="4290849" cy="1379020"/>
            <a:chOff x="0" y="0"/>
            <a:chExt cx="5721132" cy="1838693"/>
          </a:xfrm>
        </p:grpSpPr>
        <p:sp>
          <p:nvSpPr>
            <p:cNvPr id="3" name="Freeform 3"/>
            <p:cNvSpPr/>
            <p:nvPr/>
          </p:nvSpPr>
          <p:spPr>
            <a:xfrm>
              <a:off x="2015904" y="0"/>
              <a:ext cx="3705228" cy="1838693"/>
            </a:xfrm>
            <a:custGeom>
              <a:avLst/>
              <a:gdLst/>
              <a:ahLst/>
              <a:cxnLst/>
              <a:rect l="l" t="t" r="r" b="b"/>
              <a:pathLst>
                <a:path w="3705228" h="1838693">
                  <a:moveTo>
                    <a:pt x="0" y="0"/>
                  </a:moveTo>
                  <a:lnTo>
                    <a:pt x="3705228" y="0"/>
                  </a:lnTo>
                  <a:lnTo>
                    <a:pt x="3705228" y="1838693"/>
                  </a:lnTo>
                  <a:lnTo>
                    <a:pt x="0" y="18386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30590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015904" cy="1783950"/>
            </a:xfrm>
            <a:custGeom>
              <a:avLst/>
              <a:gdLst/>
              <a:ahLst/>
              <a:cxnLst/>
              <a:rect l="l" t="t" r="r" b="b"/>
              <a:pathLst>
                <a:path w="2015904" h="1783950">
                  <a:moveTo>
                    <a:pt x="0" y="0"/>
                  </a:moveTo>
                  <a:lnTo>
                    <a:pt x="2015904" y="0"/>
                  </a:lnTo>
                  <a:lnTo>
                    <a:pt x="2015904" y="1783950"/>
                  </a:lnTo>
                  <a:lnTo>
                    <a:pt x="0" y="1783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40024" b="-3068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0">
            <a:off x="10756165" y="3646021"/>
            <a:ext cx="4080702" cy="1311482"/>
            <a:chOff x="0" y="0"/>
            <a:chExt cx="5440936" cy="1748642"/>
          </a:xfrm>
        </p:grpSpPr>
        <p:sp>
          <p:nvSpPr>
            <p:cNvPr id="6" name="Freeform 6"/>
            <p:cNvSpPr/>
            <p:nvPr/>
          </p:nvSpPr>
          <p:spPr>
            <a:xfrm>
              <a:off x="1917174" y="0"/>
              <a:ext cx="3523762" cy="1748642"/>
            </a:xfrm>
            <a:custGeom>
              <a:avLst/>
              <a:gdLst/>
              <a:ahLst/>
              <a:cxnLst/>
              <a:rect l="l" t="t" r="r" b="b"/>
              <a:pathLst>
                <a:path w="3523762" h="1748642">
                  <a:moveTo>
                    <a:pt x="0" y="0"/>
                  </a:moveTo>
                  <a:lnTo>
                    <a:pt x="3523762" y="0"/>
                  </a:lnTo>
                  <a:lnTo>
                    <a:pt x="3523762" y="1748642"/>
                  </a:lnTo>
                  <a:lnTo>
                    <a:pt x="0" y="17486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30590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917174" cy="1696580"/>
            </a:xfrm>
            <a:custGeom>
              <a:avLst/>
              <a:gdLst/>
              <a:ahLst/>
              <a:cxnLst/>
              <a:rect l="l" t="t" r="r" b="b"/>
              <a:pathLst>
                <a:path w="1917174" h="1696580">
                  <a:moveTo>
                    <a:pt x="0" y="0"/>
                  </a:moveTo>
                  <a:lnTo>
                    <a:pt x="1917174" y="0"/>
                  </a:lnTo>
                  <a:lnTo>
                    <a:pt x="1917174" y="1696580"/>
                  </a:lnTo>
                  <a:lnTo>
                    <a:pt x="0" y="16965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40024" b="-3068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12465948" y="1096469"/>
            <a:ext cx="1450597" cy="1448784"/>
          </a:xfrm>
          <a:custGeom>
            <a:avLst/>
            <a:gdLst/>
            <a:ahLst/>
            <a:cxnLst/>
            <a:rect l="l" t="t" r="r" b="b"/>
            <a:pathLst>
              <a:path w="1450597" h="1448784">
                <a:moveTo>
                  <a:pt x="0" y="0"/>
                </a:moveTo>
                <a:lnTo>
                  <a:pt x="1450598" y="0"/>
                </a:lnTo>
                <a:lnTo>
                  <a:pt x="1450598" y="1448784"/>
                </a:lnTo>
                <a:lnTo>
                  <a:pt x="0" y="144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191247" y="-1192097"/>
            <a:ext cx="3291240" cy="3287126"/>
          </a:xfrm>
          <a:custGeom>
            <a:avLst/>
            <a:gdLst/>
            <a:ahLst/>
            <a:cxnLst/>
            <a:rect l="l" t="t" r="r" b="b"/>
            <a:pathLst>
              <a:path w="3291240" h="3287126">
                <a:moveTo>
                  <a:pt x="0" y="0"/>
                </a:moveTo>
                <a:lnTo>
                  <a:pt x="3291240" y="0"/>
                </a:lnTo>
                <a:lnTo>
                  <a:pt x="3291240" y="3287126"/>
                </a:lnTo>
                <a:lnTo>
                  <a:pt x="0" y="3287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826888" y="7011067"/>
            <a:ext cx="2250280" cy="2459323"/>
          </a:xfrm>
          <a:custGeom>
            <a:avLst/>
            <a:gdLst/>
            <a:ahLst/>
            <a:cxnLst/>
            <a:rect l="l" t="t" r="r" b="b"/>
            <a:pathLst>
              <a:path w="2250280" h="2459323">
                <a:moveTo>
                  <a:pt x="0" y="0"/>
                </a:moveTo>
                <a:lnTo>
                  <a:pt x="2250280" y="0"/>
                </a:lnTo>
                <a:lnTo>
                  <a:pt x="2250280" y="2459323"/>
                </a:lnTo>
                <a:lnTo>
                  <a:pt x="0" y="24593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940254" y="7456202"/>
            <a:ext cx="2695240" cy="1418370"/>
          </a:xfrm>
          <a:custGeom>
            <a:avLst/>
            <a:gdLst/>
            <a:ahLst/>
            <a:cxnLst/>
            <a:rect l="l" t="t" r="r" b="b"/>
            <a:pathLst>
              <a:path w="2695240" h="1418370">
                <a:moveTo>
                  <a:pt x="0" y="0"/>
                </a:moveTo>
                <a:lnTo>
                  <a:pt x="2695240" y="0"/>
                </a:lnTo>
                <a:lnTo>
                  <a:pt x="2695240" y="1418371"/>
                </a:lnTo>
                <a:lnTo>
                  <a:pt x="0" y="14183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18327" y="4416637"/>
            <a:ext cx="2013380" cy="2204358"/>
          </a:xfrm>
          <a:custGeom>
            <a:avLst/>
            <a:gdLst/>
            <a:ahLst/>
            <a:cxnLst/>
            <a:rect l="l" t="t" r="r" b="b"/>
            <a:pathLst>
              <a:path w="2013380" h="2204358">
                <a:moveTo>
                  <a:pt x="0" y="0"/>
                </a:moveTo>
                <a:lnTo>
                  <a:pt x="2013379" y="0"/>
                </a:lnTo>
                <a:lnTo>
                  <a:pt x="2013379" y="2204358"/>
                </a:lnTo>
                <a:lnTo>
                  <a:pt x="0" y="22043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244692" y="4267993"/>
            <a:ext cx="1798033" cy="2383729"/>
          </a:xfrm>
          <a:custGeom>
            <a:avLst/>
            <a:gdLst/>
            <a:ahLst/>
            <a:cxnLst/>
            <a:rect l="l" t="t" r="r" b="b"/>
            <a:pathLst>
              <a:path w="1798033" h="2383729">
                <a:moveTo>
                  <a:pt x="0" y="0"/>
                </a:moveTo>
                <a:lnTo>
                  <a:pt x="1798033" y="0"/>
                </a:lnTo>
                <a:lnTo>
                  <a:pt x="1798033" y="2383728"/>
                </a:lnTo>
                <a:lnTo>
                  <a:pt x="0" y="23837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872959" y="5242591"/>
            <a:ext cx="2158138" cy="1533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0"/>
              </a:lnSpc>
            </a:pPr>
            <a:r>
              <a:rPr lang="en-US" sz="3000" spc="215">
                <a:solidFill>
                  <a:srgbClr val="000000"/>
                </a:solidFill>
                <a:latin typeface="思源黑体 Bold" panose="020B0800000000000000" charset="-122"/>
              </a:rPr>
              <a:t>four months</a:t>
            </a:r>
            <a:endParaRPr lang="en-US" sz="3000" spc="215">
              <a:solidFill>
                <a:srgbClr val="000000"/>
              </a:solidFill>
              <a:latin typeface="思源黑体 Bold" panose="020B0800000000000000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296328" y="3843178"/>
            <a:ext cx="2581045" cy="56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284EFF"/>
                </a:solidFill>
                <a:latin typeface="思源黑体 Heavy" panose="020B0A00000000000000" charset="-122"/>
              </a:rPr>
              <a:t>Total time</a:t>
            </a:r>
            <a:endParaRPr lang="en-US" sz="33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958453" y="5242591"/>
            <a:ext cx="2158138" cy="1533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0"/>
              </a:lnSpc>
            </a:pPr>
            <a:r>
              <a:rPr lang="en-US" sz="3000" spc="215">
                <a:solidFill>
                  <a:srgbClr val="000000"/>
                </a:solidFill>
                <a:latin typeface="思源黑体 Bold" panose="020B0800000000000000" charset="-122"/>
              </a:rPr>
              <a:t>four persons</a:t>
            </a:r>
            <a:endParaRPr lang="en-US" sz="3000" spc="215">
              <a:solidFill>
                <a:srgbClr val="000000"/>
              </a:solidFill>
              <a:latin typeface="思源黑体 Bold" panose="020B0800000000000000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247951" y="3794397"/>
            <a:ext cx="2435996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284EFF"/>
                </a:solidFill>
                <a:latin typeface="思源黑体 Heavy" panose="020B0A00000000000000" charset="-122"/>
              </a:rPr>
              <a:t>manpower spent</a:t>
            </a:r>
            <a:endParaRPr lang="en-US" sz="28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58672" y="1028700"/>
            <a:ext cx="1178420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思源黑体 Heavy" panose="020B0A00000000000000" charset="-122"/>
              </a:rPr>
              <a:t>Total time and manpower spent</a:t>
            </a:r>
            <a:endParaRPr lang="en-US" sz="5600">
              <a:solidFill>
                <a:srgbClr val="000000"/>
              </a:solidFill>
              <a:latin typeface="思源黑体 Heavy" panose="020B0A00000000000000" charset="-122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4182995" y="1207453"/>
            <a:ext cx="282535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284EFF"/>
                </a:solidFill>
                <a:latin typeface="思源黑体 Heavy" panose="020B0A00000000000000" charset="-122"/>
              </a:rPr>
              <a:t> Battle for the Originium</a:t>
            </a:r>
            <a:endParaRPr lang="en-US" sz="18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0">
            <a:off x="550112" y="2459183"/>
            <a:ext cx="3530509" cy="6247757"/>
            <a:chOff x="0" y="0"/>
            <a:chExt cx="468630" cy="8293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8630" cy="829310"/>
            </a:xfrm>
            <a:custGeom>
              <a:avLst/>
              <a:gdLst/>
              <a:ahLst/>
              <a:cxnLst/>
              <a:rect l="l" t="t" r="r" b="b"/>
              <a:pathLst>
                <a:path w="468630" h="829310">
                  <a:moveTo>
                    <a:pt x="436880" y="829310"/>
                  </a:moveTo>
                  <a:lnTo>
                    <a:pt x="31750" y="829310"/>
                  </a:lnTo>
                  <a:cubicBezTo>
                    <a:pt x="22860" y="829310"/>
                    <a:pt x="13970" y="824230"/>
                    <a:pt x="8890" y="816610"/>
                  </a:cubicBezTo>
                  <a:cubicBezTo>
                    <a:pt x="2540" y="810260"/>
                    <a:pt x="0" y="802640"/>
                    <a:pt x="0" y="792480"/>
                  </a:cubicBezTo>
                  <a:lnTo>
                    <a:pt x="0" y="33020"/>
                  </a:lnTo>
                  <a:cubicBezTo>
                    <a:pt x="0" y="13970"/>
                    <a:pt x="12700" y="0"/>
                    <a:pt x="30480" y="0"/>
                  </a:cubicBezTo>
                  <a:lnTo>
                    <a:pt x="438150" y="0"/>
                  </a:lnTo>
                  <a:cubicBezTo>
                    <a:pt x="454660" y="0"/>
                    <a:pt x="468630" y="15240"/>
                    <a:pt x="468630" y="34290"/>
                  </a:cubicBezTo>
                  <a:lnTo>
                    <a:pt x="468630" y="795020"/>
                  </a:lnTo>
                  <a:cubicBezTo>
                    <a:pt x="467360" y="814070"/>
                    <a:pt x="453390" y="829310"/>
                    <a:pt x="436880" y="829310"/>
                  </a:cubicBezTo>
                  <a:close/>
                  <a:moveTo>
                    <a:pt x="10160" y="810260"/>
                  </a:moveTo>
                  <a:cubicBezTo>
                    <a:pt x="15240" y="819150"/>
                    <a:pt x="22860" y="824230"/>
                    <a:pt x="31750" y="824230"/>
                  </a:cubicBezTo>
                  <a:lnTo>
                    <a:pt x="436880" y="824230"/>
                  </a:lnTo>
                  <a:cubicBezTo>
                    <a:pt x="450850" y="824230"/>
                    <a:pt x="462280" y="810260"/>
                    <a:pt x="462280" y="793750"/>
                  </a:cubicBezTo>
                  <a:lnTo>
                    <a:pt x="462280" y="34290"/>
                  </a:lnTo>
                  <a:cubicBezTo>
                    <a:pt x="462280" y="17780"/>
                    <a:pt x="450850" y="3810"/>
                    <a:pt x="436880" y="3810"/>
                  </a:cubicBezTo>
                  <a:lnTo>
                    <a:pt x="29210" y="3810"/>
                  </a:lnTo>
                  <a:cubicBezTo>
                    <a:pt x="15240" y="3810"/>
                    <a:pt x="3810" y="15240"/>
                    <a:pt x="3810" y="31750"/>
                  </a:cubicBezTo>
                  <a:lnTo>
                    <a:pt x="3810" y="792480"/>
                  </a:lnTo>
                  <a:cubicBezTo>
                    <a:pt x="5080" y="800100"/>
                    <a:pt x="6350" y="805180"/>
                    <a:pt x="10160" y="810260"/>
                  </a:cubicBezTo>
                  <a:close/>
                  <a:moveTo>
                    <a:pt x="436880" y="722630"/>
                  </a:moveTo>
                  <a:lnTo>
                    <a:pt x="31750" y="722630"/>
                  </a:lnTo>
                  <a:lnTo>
                    <a:pt x="31750" y="77470"/>
                  </a:lnTo>
                  <a:lnTo>
                    <a:pt x="436880" y="77470"/>
                  </a:lnTo>
                  <a:lnTo>
                    <a:pt x="436880" y="722630"/>
                  </a:lnTo>
                  <a:close/>
                  <a:moveTo>
                    <a:pt x="36830" y="718820"/>
                  </a:moveTo>
                  <a:lnTo>
                    <a:pt x="431800" y="718820"/>
                  </a:lnTo>
                  <a:lnTo>
                    <a:pt x="431800" y="83820"/>
                  </a:lnTo>
                  <a:lnTo>
                    <a:pt x="36830" y="83820"/>
                  </a:lnTo>
                  <a:lnTo>
                    <a:pt x="36830" y="718820"/>
                  </a:lnTo>
                  <a:close/>
                </a:path>
              </a:pathLst>
            </a:custGeom>
            <a:solidFill>
              <a:srgbClr val="EDF0F4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1270" y="2540"/>
              <a:ext cx="463550" cy="825500"/>
            </a:xfrm>
            <a:custGeom>
              <a:avLst/>
              <a:gdLst/>
              <a:ahLst/>
              <a:cxnLst/>
              <a:rect l="l" t="t" r="r" b="b"/>
              <a:pathLst>
                <a:path w="463550" h="825500">
                  <a:moveTo>
                    <a:pt x="435610" y="0"/>
                  </a:moveTo>
                  <a:lnTo>
                    <a:pt x="27940" y="0"/>
                  </a:lnTo>
                  <a:cubicBezTo>
                    <a:pt x="12700" y="0"/>
                    <a:pt x="0" y="12700"/>
                    <a:pt x="0" y="30480"/>
                  </a:cubicBezTo>
                  <a:lnTo>
                    <a:pt x="0" y="791210"/>
                  </a:lnTo>
                  <a:cubicBezTo>
                    <a:pt x="0" y="800100"/>
                    <a:pt x="2540" y="807720"/>
                    <a:pt x="7620" y="814070"/>
                  </a:cubicBezTo>
                  <a:cubicBezTo>
                    <a:pt x="6350" y="812800"/>
                    <a:pt x="6350" y="811530"/>
                    <a:pt x="6350" y="810260"/>
                  </a:cubicBezTo>
                  <a:cubicBezTo>
                    <a:pt x="11430" y="819150"/>
                    <a:pt x="20320" y="825500"/>
                    <a:pt x="30480" y="825500"/>
                  </a:cubicBezTo>
                  <a:lnTo>
                    <a:pt x="434340" y="825500"/>
                  </a:lnTo>
                  <a:cubicBezTo>
                    <a:pt x="449580" y="825500"/>
                    <a:pt x="462280" y="811530"/>
                    <a:pt x="462280" y="793750"/>
                  </a:cubicBezTo>
                  <a:lnTo>
                    <a:pt x="462280" y="31750"/>
                  </a:lnTo>
                  <a:cubicBezTo>
                    <a:pt x="463550" y="13970"/>
                    <a:pt x="450850" y="0"/>
                    <a:pt x="435610" y="0"/>
                  </a:cubicBezTo>
                  <a:close/>
                  <a:moveTo>
                    <a:pt x="433070" y="717550"/>
                  </a:moveTo>
                  <a:lnTo>
                    <a:pt x="33020" y="717550"/>
                  </a:lnTo>
                  <a:lnTo>
                    <a:pt x="33020" y="77470"/>
                  </a:lnTo>
                  <a:lnTo>
                    <a:pt x="433070" y="77470"/>
                  </a:lnTo>
                  <a:lnTo>
                    <a:pt x="433070" y="7175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208280" y="754380"/>
              <a:ext cx="53340" cy="52070"/>
            </a:xfrm>
            <a:custGeom>
              <a:avLst/>
              <a:gdLst/>
              <a:ahLst/>
              <a:cxnLst/>
              <a:rect l="l" t="t" r="r" b="b"/>
              <a:pathLst>
                <a:path w="53340" h="52070">
                  <a:moveTo>
                    <a:pt x="26670" y="0"/>
                  </a:moveTo>
                  <a:cubicBezTo>
                    <a:pt x="12700" y="0"/>
                    <a:pt x="0" y="11430"/>
                    <a:pt x="0" y="26670"/>
                  </a:cubicBezTo>
                  <a:lnTo>
                    <a:pt x="0" y="31750"/>
                  </a:lnTo>
                  <a:lnTo>
                    <a:pt x="0" y="34290"/>
                  </a:lnTo>
                  <a:cubicBezTo>
                    <a:pt x="0" y="35560"/>
                    <a:pt x="0" y="36830"/>
                    <a:pt x="1270" y="36830"/>
                  </a:cubicBezTo>
                  <a:cubicBezTo>
                    <a:pt x="1270" y="36830"/>
                    <a:pt x="1270" y="38100"/>
                    <a:pt x="2540" y="38100"/>
                  </a:cubicBezTo>
                  <a:cubicBezTo>
                    <a:pt x="2540" y="39370"/>
                    <a:pt x="3810" y="39370"/>
                    <a:pt x="3810" y="40640"/>
                  </a:cubicBezTo>
                  <a:lnTo>
                    <a:pt x="5080" y="41910"/>
                  </a:lnTo>
                  <a:cubicBezTo>
                    <a:pt x="5080" y="43180"/>
                    <a:pt x="6350" y="43180"/>
                    <a:pt x="7620" y="44450"/>
                  </a:cubicBezTo>
                  <a:lnTo>
                    <a:pt x="8890" y="45720"/>
                  </a:lnTo>
                  <a:lnTo>
                    <a:pt x="11430" y="48260"/>
                  </a:lnTo>
                  <a:cubicBezTo>
                    <a:pt x="11430" y="48260"/>
                    <a:pt x="12700" y="48260"/>
                    <a:pt x="12700" y="49530"/>
                  </a:cubicBezTo>
                  <a:cubicBezTo>
                    <a:pt x="13970" y="49530"/>
                    <a:pt x="15240" y="50800"/>
                    <a:pt x="15240" y="50800"/>
                  </a:cubicBezTo>
                  <a:lnTo>
                    <a:pt x="16510" y="50800"/>
                  </a:lnTo>
                  <a:cubicBezTo>
                    <a:pt x="17780" y="50800"/>
                    <a:pt x="19050" y="52070"/>
                    <a:pt x="20320" y="52070"/>
                  </a:cubicBezTo>
                  <a:lnTo>
                    <a:pt x="21590" y="52070"/>
                  </a:lnTo>
                  <a:cubicBezTo>
                    <a:pt x="21590" y="52070"/>
                    <a:pt x="25400" y="52070"/>
                    <a:pt x="26670" y="52070"/>
                  </a:cubicBezTo>
                  <a:cubicBezTo>
                    <a:pt x="39370" y="52070"/>
                    <a:pt x="50800" y="43180"/>
                    <a:pt x="52070" y="31750"/>
                  </a:cubicBezTo>
                  <a:lnTo>
                    <a:pt x="52070" y="30480"/>
                  </a:lnTo>
                  <a:lnTo>
                    <a:pt x="52070" y="25400"/>
                  </a:lnTo>
                  <a:cubicBezTo>
                    <a:pt x="53340" y="11430"/>
                    <a:pt x="40640" y="0"/>
                    <a:pt x="26670" y="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84150" y="35560"/>
              <a:ext cx="100330" cy="7620"/>
            </a:xfrm>
            <a:custGeom>
              <a:avLst/>
              <a:gdLst/>
              <a:ahLst/>
              <a:cxnLst/>
              <a:rect l="l" t="t" r="r" b="b"/>
              <a:pathLst>
                <a:path w="100330" h="7620">
                  <a:moveTo>
                    <a:pt x="97790" y="1270"/>
                  </a:moveTo>
                  <a:lnTo>
                    <a:pt x="3810" y="1270"/>
                  </a:lnTo>
                  <a:cubicBezTo>
                    <a:pt x="2540" y="1270"/>
                    <a:pt x="1270" y="1270"/>
                    <a:pt x="0" y="0"/>
                  </a:cubicBezTo>
                  <a:cubicBezTo>
                    <a:pt x="1270" y="3810"/>
                    <a:pt x="3810" y="7620"/>
                    <a:pt x="6350" y="7620"/>
                  </a:cubicBezTo>
                  <a:lnTo>
                    <a:pt x="93980" y="7620"/>
                  </a:lnTo>
                  <a:cubicBezTo>
                    <a:pt x="96520" y="7620"/>
                    <a:pt x="99060" y="5080"/>
                    <a:pt x="100330" y="0"/>
                  </a:cubicBezTo>
                  <a:cubicBezTo>
                    <a:pt x="99060" y="1270"/>
                    <a:pt x="99060" y="1270"/>
                    <a:pt x="97790" y="1270"/>
                  </a:cubicBez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25400" y="66040"/>
              <a:ext cx="417830" cy="669290"/>
            </a:xfrm>
            <a:custGeom>
              <a:avLst/>
              <a:gdLst/>
              <a:ahLst/>
              <a:cxnLst/>
              <a:rect l="l" t="t" r="r" b="b"/>
              <a:pathLst>
                <a:path w="417830" h="669290">
                  <a:moveTo>
                    <a:pt x="0" y="0"/>
                  </a:moveTo>
                  <a:lnTo>
                    <a:pt x="417830" y="0"/>
                  </a:lnTo>
                  <a:lnTo>
                    <a:pt x="417830" y="669290"/>
                  </a:lnTo>
                  <a:lnTo>
                    <a:pt x="0" y="669290"/>
                  </a:lnTo>
                  <a:close/>
                </a:path>
              </a:pathLst>
            </a:custGeom>
            <a:blipFill>
              <a:blip r:embed="rId1"/>
              <a:stretch>
                <a:fillRect l="-70211" r="-7021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0">
            <a:off x="13068916" y="1215460"/>
            <a:ext cx="9150717" cy="9139278"/>
            <a:chOff x="0" y="0"/>
            <a:chExt cx="12200956" cy="121857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200956" cy="12185704"/>
            </a:xfrm>
            <a:custGeom>
              <a:avLst/>
              <a:gdLst/>
              <a:ahLst/>
              <a:cxnLst/>
              <a:rect l="l" t="t" r="r" b="b"/>
              <a:pathLst>
                <a:path w="12200956" h="12185704">
                  <a:moveTo>
                    <a:pt x="0" y="0"/>
                  </a:moveTo>
                  <a:lnTo>
                    <a:pt x="12200956" y="0"/>
                  </a:lnTo>
                  <a:lnTo>
                    <a:pt x="12200956" y="12185704"/>
                  </a:lnTo>
                  <a:lnTo>
                    <a:pt x="0" y="121857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810941" y="1808677"/>
              <a:ext cx="8579074" cy="8568350"/>
            </a:xfrm>
            <a:custGeom>
              <a:avLst/>
              <a:gdLst/>
              <a:ahLst/>
              <a:cxnLst/>
              <a:rect l="l" t="t" r="r" b="b"/>
              <a:pathLst>
                <a:path w="8579074" h="8568350">
                  <a:moveTo>
                    <a:pt x="0" y="0"/>
                  </a:moveTo>
                  <a:lnTo>
                    <a:pt x="8579074" y="0"/>
                  </a:lnTo>
                  <a:lnTo>
                    <a:pt x="8579074" y="8568350"/>
                  </a:lnTo>
                  <a:lnTo>
                    <a:pt x="0" y="8568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 rot="0">
            <a:off x="6053007" y="2724971"/>
            <a:ext cx="465948" cy="465948"/>
            <a:chOff x="0" y="0"/>
            <a:chExt cx="621264" cy="621264"/>
          </a:xfrm>
        </p:grpSpPr>
        <p:grpSp>
          <p:nvGrpSpPr>
            <p:cNvPr id="12" name="Group 12"/>
            <p:cNvGrpSpPr/>
            <p:nvPr/>
          </p:nvGrpSpPr>
          <p:grpSpPr>
            <a:xfrm rot="0">
              <a:off x="0" y="0"/>
              <a:ext cx="621264" cy="621264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D4B4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126716" y="195685"/>
              <a:ext cx="367831" cy="229895"/>
            </a:xfrm>
            <a:custGeom>
              <a:avLst/>
              <a:gdLst/>
              <a:ahLst/>
              <a:cxnLst/>
              <a:rect l="l" t="t" r="r" b="b"/>
              <a:pathLst>
                <a:path w="367831" h="229895">
                  <a:moveTo>
                    <a:pt x="0" y="0"/>
                  </a:moveTo>
                  <a:lnTo>
                    <a:pt x="367832" y="0"/>
                  </a:lnTo>
                  <a:lnTo>
                    <a:pt x="367832" y="229894"/>
                  </a:lnTo>
                  <a:lnTo>
                    <a:pt x="0" y="229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 rot="0">
            <a:off x="6053007" y="4860887"/>
            <a:ext cx="465948" cy="465948"/>
            <a:chOff x="0" y="0"/>
            <a:chExt cx="621264" cy="621264"/>
          </a:xfrm>
        </p:grpSpPr>
        <p:grpSp>
          <p:nvGrpSpPr>
            <p:cNvPr id="17" name="Group 17"/>
            <p:cNvGrpSpPr/>
            <p:nvPr/>
          </p:nvGrpSpPr>
          <p:grpSpPr>
            <a:xfrm rot="0">
              <a:off x="0" y="0"/>
              <a:ext cx="621264" cy="621264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D4B4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126716" y="195685"/>
              <a:ext cx="367831" cy="229895"/>
            </a:xfrm>
            <a:custGeom>
              <a:avLst/>
              <a:gdLst/>
              <a:ahLst/>
              <a:cxnLst/>
              <a:rect l="l" t="t" r="r" b="b"/>
              <a:pathLst>
                <a:path w="367831" h="229895">
                  <a:moveTo>
                    <a:pt x="0" y="0"/>
                  </a:moveTo>
                  <a:lnTo>
                    <a:pt x="367832" y="0"/>
                  </a:lnTo>
                  <a:lnTo>
                    <a:pt x="367832" y="229894"/>
                  </a:lnTo>
                  <a:lnTo>
                    <a:pt x="0" y="229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 rot="0">
            <a:off x="6053007" y="6754890"/>
            <a:ext cx="465948" cy="465948"/>
            <a:chOff x="0" y="0"/>
            <a:chExt cx="621264" cy="621264"/>
          </a:xfrm>
        </p:grpSpPr>
        <p:grpSp>
          <p:nvGrpSpPr>
            <p:cNvPr id="22" name="Group 22"/>
            <p:cNvGrpSpPr/>
            <p:nvPr/>
          </p:nvGrpSpPr>
          <p:grpSpPr>
            <a:xfrm rot="0">
              <a:off x="0" y="0"/>
              <a:ext cx="621264" cy="621264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D4B4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id="25" name="Freeform 25"/>
            <p:cNvSpPr/>
            <p:nvPr/>
          </p:nvSpPr>
          <p:spPr>
            <a:xfrm>
              <a:off x="126716" y="195685"/>
              <a:ext cx="367831" cy="229895"/>
            </a:xfrm>
            <a:custGeom>
              <a:avLst/>
              <a:gdLst/>
              <a:ahLst/>
              <a:cxnLst/>
              <a:rect l="l" t="t" r="r" b="b"/>
              <a:pathLst>
                <a:path w="367831" h="229895">
                  <a:moveTo>
                    <a:pt x="0" y="0"/>
                  </a:moveTo>
                  <a:lnTo>
                    <a:pt x="367832" y="0"/>
                  </a:lnTo>
                  <a:lnTo>
                    <a:pt x="367832" y="229894"/>
                  </a:lnTo>
                  <a:lnTo>
                    <a:pt x="0" y="229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550112" y="666433"/>
            <a:ext cx="7885907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思源黑体 Heavy" panose="020B0A00000000000000" charset="-122"/>
              </a:rPr>
              <a:t>Size-oriented metrics</a:t>
            </a:r>
            <a:endParaRPr lang="en-US" sz="5600">
              <a:solidFill>
                <a:srgbClr val="000000"/>
              </a:solidFill>
              <a:latin typeface="思源黑体 Heavy" panose="020B0A00000000000000" charset="-122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995839" y="2677346"/>
            <a:ext cx="2963536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思源黑体 Heavy" panose="020B0A00000000000000" charset="-122"/>
              </a:rPr>
              <a:t>Per KLOC bug</a:t>
            </a:r>
            <a:endParaRPr lang="en-US" sz="2800">
              <a:solidFill>
                <a:srgbClr val="000000"/>
              </a:solidFill>
              <a:latin typeface="思源黑体 Heavy" panose="020B0A00000000000000" charset="-122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6995839" y="3152468"/>
            <a:ext cx="5915818" cy="2375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60"/>
              </a:lnSpc>
            </a:pPr>
            <a:r>
              <a:rPr lang="en-US" sz="1930">
                <a:solidFill>
                  <a:srgbClr val="000000"/>
                </a:solidFill>
                <a:latin typeface="思源黑体 Bold" panose="020B0800000000000000" charset="-122"/>
              </a:rPr>
              <a:t>KLOC = 2.5</a:t>
            </a:r>
            <a:endParaRPr lang="en-US" sz="1930">
              <a:solidFill>
                <a:srgbClr val="000000"/>
              </a:solidFill>
              <a:latin typeface="思源黑体 Bold" panose="020B0800000000000000" charset="-122"/>
            </a:endParaRPr>
          </a:p>
          <a:p>
            <a:pPr>
              <a:lnSpc>
                <a:spcPts val="3860"/>
              </a:lnSpc>
            </a:pPr>
            <a:r>
              <a:rPr lang="en-US" sz="1930">
                <a:solidFill>
                  <a:srgbClr val="000000"/>
                </a:solidFill>
                <a:latin typeface="思源黑体 Bold" panose="020B0800000000000000" charset="-122"/>
              </a:rPr>
              <a:t>ERROR/BUG = 250</a:t>
            </a:r>
            <a:endParaRPr lang="en-US" sz="1930">
              <a:solidFill>
                <a:srgbClr val="000000"/>
              </a:solidFill>
              <a:latin typeface="思源黑体 Bold" panose="020B0800000000000000" charset="-122"/>
            </a:endParaRPr>
          </a:p>
          <a:p>
            <a:pPr>
              <a:lnSpc>
                <a:spcPts val="3860"/>
              </a:lnSpc>
            </a:pPr>
            <a:r>
              <a:rPr lang="en-US" sz="1930">
                <a:solidFill>
                  <a:srgbClr val="000000"/>
                </a:solidFill>
                <a:latin typeface="思源黑体 Bold" panose="020B0800000000000000" charset="-122"/>
              </a:rPr>
              <a:t>Per KLOC bug = 250/2.5 = 100</a:t>
            </a:r>
            <a:endParaRPr lang="en-US" sz="1930">
              <a:solidFill>
                <a:srgbClr val="000000"/>
              </a:solidFill>
              <a:latin typeface="思源黑体 Bold" panose="020B0800000000000000" charset="-122"/>
            </a:endParaRPr>
          </a:p>
          <a:p>
            <a:pPr>
              <a:lnSpc>
                <a:spcPts val="3860"/>
              </a:lnSpc>
            </a:pPr>
          </a:p>
          <a:p>
            <a:pPr>
              <a:lnSpc>
                <a:spcPts val="3860"/>
              </a:lnSpc>
            </a:pPr>
          </a:p>
        </p:txBody>
      </p:sp>
      <p:sp>
        <p:nvSpPr>
          <p:cNvPr id="29" name="TextBox 29"/>
          <p:cNvSpPr txBox="1"/>
          <p:nvPr/>
        </p:nvSpPr>
        <p:spPr>
          <a:xfrm>
            <a:off x="6995839" y="4834146"/>
            <a:ext cx="5546716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思源黑体 Heavy" panose="020B0A00000000000000" charset="-122"/>
              </a:rPr>
              <a:t>Money spent per line of code</a:t>
            </a:r>
            <a:endParaRPr lang="en-US" sz="2800">
              <a:solidFill>
                <a:srgbClr val="000000"/>
              </a:solidFill>
              <a:latin typeface="思源黑体 Heavy" panose="020B0A00000000000000" charset="-12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6995839" y="5446787"/>
            <a:ext cx="6835799" cy="601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2700">
                <a:solidFill>
                  <a:srgbClr val="000000"/>
                </a:solidFill>
                <a:latin typeface="思源黑体" panose="020B0500000000000000" charset="-122"/>
              </a:rPr>
              <a:t>0</a:t>
            </a:r>
            <a:endParaRPr lang="en-US" sz="2700">
              <a:solidFill>
                <a:srgbClr val="000000"/>
              </a:solidFill>
              <a:latin typeface="思源黑体" panose="020B0500000000000000" charset="-122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995839" y="6749033"/>
            <a:ext cx="6346816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思源黑体 Heavy" panose="020B0A00000000000000" charset="-122"/>
              </a:rPr>
              <a:t>Number of documents per KLOC</a:t>
            </a:r>
            <a:endParaRPr lang="en-US" sz="2800">
              <a:solidFill>
                <a:srgbClr val="000000"/>
              </a:solidFill>
              <a:latin typeface="思源黑体 Heavy" panose="020B0A00000000000000" charset="-122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6995839" y="7409298"/>
            <a:ext cx="6995819" cy="2558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100">
                <a:solidFill>
                  <a:srgbClr val="000000"/>
                </a:solidFill>
                <a:latin typeface="思源黑体 Bold" panose="020B0800000000000000" charset="-122"/>
              </a:rPr>
              <a:t>Average 50 lines of code one page of documentation</a:t>
            </a:r>
            <a:endParaRPr lang="en-US" sz="2100">
              <a:solidFill>
                <a:srgbClr val="000000"/>
              </a:solidFill>
              <a:latin typeface="思源黑体 Bold" panose="020B0800000000000000" charset="-122"/>
            </a:endParaRPr>
          </a:p>
          <a:p>
            <a:pPr>
              <a:lnSpc>
                <a:spcPts val="4200"/>
              </a:lnSpc>
            </a:pPr>
            <a:r>
              <a:rPr lang="en-US" sz="2100">
                <a:solidFill>
                  <a:srgbClr val="000000"/>
                </a:solidFill>
                <a:latin typeface="思源黑体 Bold" panose="020B0800000000000000" charset="-122"/>
              </a:rPr>
              <a:t>Therefore, the number of document pages per KLOC is</a:t>
            </a:r>
            <a:endParaRPr lang="en-US" sz="2100">
              <a:solidFill>
                <a:srgbClr val="000000"/>
              </a:solidFill>
              <a:latin typeface="思源黑体 Bold" panose="020B0800000000000000" charset="-122"/>
            </a:endParaRPr>
          </a:p>
          <a:p>
            <a:pPr>
              <a:lnSpc>
                <a:spcPts val="4200"/>
              </a:lnSpc>
            </a:pPr>
            <a:r>
              <a:rPr lang="en-US" sz="2100">
                <a:solidFill>
                  <a:srgbClr val="000000"/>
                </a:solidFill>
                <a:latin typeface="思源黑体 Bold" panose="020B0800000000000000" charset="-122"/>
              </a:rPr>
              <a:t>1000/50 = 20 pages</a:t>
            </a:r>
            <a:endParaRPr lang="en-US" sz="2100">
              <a:solidFill>
                <a:srgbClr val="000000"/>
              </a:solidFill>
              <a:latin typeface="思源黑体 Bold" panose="020B0800000000000000" charset="-122"/>
            </a:endParaRPr>
          </a:p>
          <a:p>
            <a:pPr>
              <a:lnSpc>
                <a:spcPts val="4200"/>
              </a:lnSpc>
            </a:pPr>
          </a:p>
        </p:txBody>
      </p:sp>
      <p:sp>
        <p:nvSpPr>
          <p:cNvPr id="33" name="TextBox 33"/>
          <p:cNvSpPr txBox="1"/>
          <p:nvPr/>
        </p:nvSpPr>
        <p:spPr>
          <a:xfrm>
            <a:off x="13991659" y="917893"/>
            <a:ext cx="282535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284EFF"/>
                </a:solidFill>
                <a:latin typeface="思源黑体 Heavy" panose="020B0A00000000000000" charset="-122"/>
              </a:rPr>
              <a:t> Battle for the Originium</a:t>
            </a:r>
            <a:endParaRPr lang="en-US" sz="18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10098" y="1809724"/>
            <a:ext cx="11804079" cy="7967753"/>
          </a:xfrm>
          <a:custGeom>
            <a:avLst/>
            <a:gdLst/>
            <a:ahLst/>
            <a:cxnLst/>
            <a:rect l="l" t="t" r="r" b="b"/>
            <a:pathLst>
              <a:path w="11804079" h="7967753">
                <a:moveTo>
                  <a:pt x="0" y="0"/>
                </a:moveTo>
                <a:lnTo>
                  <a:pt x="11804078" y="0"/>
                </a:lnTo>
                <a:lnTo>
                  <a:pt x="11804078" y="7967753"/>
                </a:lnTo>
                <a:lnTo>
                  <a:pt x="0" y="796775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2519467" y="4793742"/>
            <a:ext cx="1714079" cy="211389"/>
            <a:chOff x="0" y="0"/>
            <a:chExt cx="451445" cy="556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1445" cy="55675"/>
            </a:xfrm>
            <a:custGeom>
              <a:avLst/>
              <a:gdLst/>
              <a:ahLst/>
              <a:cxnLst/>
              <a:rect l="l" t="t" r="r" b="b"/>
              <a:pathLst>
                <a:path w="451445" h="55675">
                  <a:moveTo>
                    <a:pt x="27837" y="0"/>
                  </a:moveTo>
                  <a:lnTo>
                    <a:pt x="423607" y="0"/>
                  </a:lnTo>
                  <a:cubicBezTo>
                    <a:pt x="438981" y="0"/>
                    <a:pt x="451445" y="12463"/>
                    <a:pt x="451445" y="27837"/>
                  </a:cubicBezTo>
                  <a:lnTo>
                    <a:pt x="451445" y="27837"/>
                  </a:lnTo>
                  <a:cubicBezTo>
                    <a:pt x="451445" y="35220"/>
                    <a:pt x="448512" y="42301"/>
                    <a:pt x="443291" y="47521"/>
                  </a:cubicBezTo>
                  <a:cubicBezTo>
                    <a:pt x="438071" y="52742"/>
                    <a:pt x="430990" y="55675"/>
                    <a:pt x="423607" y="55675"/>
                  </a:cubicBezTo>
                  <a:lnTo>
                    <a:pt x="27837" y="55675"/>
                  </a:lnTo>
                  <a:cubicBezTo>
                    <a:pt x="20454" y="55675"/>
                    <a:pt x="13374" y="52742"/>
                    <a:pt x="8153" y="47521"/>
                  </a:cubicBezTo>
                  <a:cubicBezTo>
                    <a:pt x="2933" y="42301"/>
                    <a:pt x="0" y="35220"/>
                    <a:pt x="0" y="27837"/>
                  </a:cubicBezTo>
                  <a:lnTo>
                    <a:pt x="0" y="27837"/>
                  </a:lnTo>
                  <a:cubicBezTo>
                    <a:pt x="0" y="20454"/>
                    <a:pt x="2933" y="13374"/>
                    <a:pt x="8153" y="8153"/>
                  </a:cubicBezTo>
                  <a:cubicBezTo>
                    <a:pt x="13374" y="2933"/>
                    <a:pt x="20454" y="0"/>
                    <a:pt x="27837" y="0"/>
                  </a:cubicBezTo>
                  <a:close/>
                </a:path>
              </a:pathLst>
            </a:custGeom>
            <a:solidFill>
              <a:srgbClr val="284E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51445" cy="103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915416" y="2730995"/>
            <a:ext cx="9390864" cy="3062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320"/>
              </a:lnSpc>
            </a:pPr>
            <a:r>
              <a:rPr lang="en-US" sz="8800">
                <a:solidFill>
                  <a:srgbClr val="284EFF"/>
                </a:solidFill>
                <a:latin typeface="思源黑体 Heavy" panose="020B0A00000000000000" charset="-122"/>
              </a:rPr>
              <a:t>INTRODUCTION</a:t>
            </a:r>
            <a:endParaRPr lang="en-US" sz="8800">
              <a:solidFill>
                <a:srgbClr val="284EFF"/>
              </a:solidFill>
              <a:latin typeface="思源黑体 Heavy" panose="020B0A00000000000000" charset="-122"/>
            </a:endParaRPr>
          </a:p>
          <a:p>
            <a:pPr>
              <a:lnSpc>
                <a:spcPts val="12320"/>
              </a:lnSpc>
            </a:pPr>
            <a:r>
              <a:rPr lang="en-US" sz="8800">
                <a:solidFill>
                  <a:srgbClr val="284EFF"/>
                </a:solidFill>
                <a:latin typeface="思源黑体 Heavy" panose="020B0A00000000000000" charset="-122"/>
              </a:rPr>
              <a:t>-4P</a:t>
            </a:r>
            <a:endParaRPr lang="en-US" sz="88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41095" y="4847590"/>
            <a:ext cx="4904740" cy="44881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0"/>
              </a:lnSpc>
            </a:pPr>
            <a:r>
              <a:rPr lang="en-US" sz="25000">
                <a:solidFill>
                  <a:srgbClr val="284EFF"/>
                </a:solidFill>
                <a:latin typeface="思源黑体 Heavy" panose="020B0A00000000000000" charset="-122"/>
              </a:rPr>
              <a:t>01</a:t>
            </a:r>
            <a:endParaRPr lang="en-US" sz="250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915416" y="7322769"/>
            <a:ext cx="7067236" cy="583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00"/>
              </a:lnSpc>
            </a:pPr>
            <a:r>
              <a:rPr lang="en-US" sz="2600" spc="207">
                <a:solidFill>
                  <a:srgbClr val="000000"/>
                </a:solidFill>
                <a:latin typeface="思源黑体 Light" panose="020B0400000000000000" charset="-122"/>
              </a:rPr>
              <a:t>Market research and software analysis</a:t>
            </a:r>
            <a:endParaRPr lang="en-US" sz="2600" spc="207">
              <a:solidFill>
                <a:srgbClr val="000000"/>
              </a:solidFill>
              <a:latin typeface="思源黑体 Light" panose="020B0400000000000000" charset="-122"/>
            </a:endParaRPr>
          </a:p>
        </p:txBody>
      </p:sp>
      <p:grpSp>
        <p:nvGrpSpPr>
          <p:cNvPr id="9" name="Group 9"/>
          <p:cNvGrpSpPr/>
          <p:nvPr/>
        </p:nvGrpSpPr>
        <p:grpSpPr>
          <a:xfrm rot="0">
            <a:off x="6915416" y="6746621"/>
            <a:ext cx="8507951" cy="263549"/>
            <a:chOff x="0" y="0"/>
            <a:chExt cx="11343935" cy="35139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42635" cy="351399"/>
            </a:xfrm>
            <a:custGeom>
              <a:avLst/>
              <a:gdLst/>
              <a:ahLst/>
              <a:cxnLst/>
              <a:rect l="l" t="t" r="r" b="b"/>
              <a:pathLst>
                <a:path w="6342635" h="351399">
                  <a:moveTo>
                    <a:pt x="0" y="0"/>
                  </a:moveTo>
                  <a:lnTo>
                    <a:pt x="6342635" y="0"/>
                  </a:lnTo>
                  <a:lnTo>
                    <a:pt x="6342635" y="351399"/>
                  </a:lnTo>
                  <a:lnTo>
                    <a:pt x="0" y="3513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5528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6342635" y="0"/>
              <a:ext cx="5001299" cy="351399"/>
            </a:xfrm>
            <a:custGeom>
              <a:avLst/>
              <a:gdLst/>
              <a:ahLst/>
              <a:cxnLst/>
              <a:rect l="l" t="t" r="r" b="b"/>
              <a:pathLst>
                <a:path w="5001299" h="351399">
                  <a:moveTo>
                    <a:pt x="0" y="0"/>
                  </a:moveTo>
                  <a:lnTo>
                    <a:pt x="5001300" y="0"/>
                  </a:lnTo>
                  <a:lnTo>
                    <a:pt x="5001300" y="351399"/>
                  </a:lnTo>
                  <a:lnTo>
                    <a:pt x="0" y="3513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3831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6915416" y="5972931"/>
            <a:ext cx="8249872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45">
                <a:solidFill>
                  <a:srgbClr val="00D4B4"/>
                </a:solidFill>
                <a:latin typeface="思源黑体 Heavy" panose="020B0A00000000000000" charset="-122"/>
              </a:rPr>
              <a:t>Zhong Ruizhe</a:t>
            </a:r>
            <a:endParaRPr lang="en-US" sz="2000" spc="45">
              <a:solidFill>
                <a:srgbClr val="00D4B4"/>
              </a:solidFill>
              <a:latin typeface="思源黑体 Heavy" panose="020B0A00000000000000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659858" y="1771624"/>
            <a:ext cx="282535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284EFF"/>
                </a:solidFill>
                <a:latin typeface="思源黑体 Heavy" panose="020B0A00000000000000" charset="-122"/>
              </a:rPr>
              <a:t> Battle for the Originium</a:t>
            </a:r>
            <a:endParaRPr lang="en-US" sz="18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0">
            <a:off x="724941" y="2459183"/>
            <a:ext cx="3530509" cy="6247757"/>
            <a:chOff x="0" y="0"/>
            <a:chExt cx="468630" cy="8293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8630" cy="829310"/>
            </a:xfrm>
            <a:custGeom>
              <a:avLst/>
              <a:gdLst/>
              <a:ahLst/>
              <a:cxnLst/>
              <a:rect l="l" t="t" r="r" b="b"/>
              <a:pathLst>
                <a:path w="468630" h="829310">
                  <a:moveTo>
                    <a:pt x="436880" y="829310"/>
                  </a:moveTo>
                  <a:lnTo>
                    <a:pt x="31750" y="829310"/>
                  </a:lnTo>
                  <a:cubicBezTo>
                    <a:pt x="22860" y="829310"/>
                    <a:pt x="13970" y="824230"/>
                    <a:pt x="8890" y="816610"/>
                  </a:cubicBezTo>
                  <a:cubicBezTo>
                    <a:pt x="2540" y="810260"/>
                    <a:pt x="0" y="802640"/>
                    <a:pt x="0" y="792480"/>
                  </a:cubicBezTo>
                  <a:lnTo>
                    <a:pt x="0" y="33020"/>
                  </a:lnTo>
                  <a:cubicBezTo>
                    <a:pt x="0" y="13970"/>
                    <a:pt x="12700" y="0"/>
                    <a:pt x="30480" y="0"/>
                  </a:cubicBezTo>
                  <a:lnTo>
                    <a:pt x="438150" y="0"/>
                  </a:lnTo>
                  <a:cubicBezTo>
                    <a:pt x="454660" y="0"/>
                    <a:pt x="468630" y="15240"/>
                    <a:pt x="468630" y="34290"/>
                  </a:cubicBezTo>
                  <a:lnTo>
                    <a:pt x="468630" y="795020"/>
                  </a:lnTo>
                  <a:cubicBezTo>
                    <a:pt x="467360" y="814070"/>
                    <a:pt x="453390" y="829310"/>
                    <a:pt x="436880" y="829310"/>
                  </a:cubicBezTo>
                  <a:close/>
                  <a:moveTo>
                    <a:pt x="10160" y="810260"/>
                  </a:moveTo>
                  <a:cubicBezTo>
                    <a:pt x="15240" y="819150"/>
                    <a:pt x="22860" y="824230"/>
                    <a:pt x="31750" y="824230"/>
                  </a:cubicBezTo>
                  <a:lnTo>
                    <a:pt x="436880" y="824230"/>
                  </a:lnTo>
                  <a:cubicBezTo>
                    <a:pt x="450850" y="824230"/>
                    <a:pt x="462280" y="810260"/>
                    <a:pt x="462280" y="793750"/>
                  </a:cubicBezTo>
                  <a:lnTo>
                    <a:pt x="462280" y="34290"/>
                  </a:lnTo>
                  <a:cubicBezTo>
                    <a:pt x="462280" y="17780"/>
                    <a:pt x="450850" y="3810"/>
                    <a:pt x="436880" y="3810"/>
                  </a:cubicBezTo>
                  <a:lnTo>
                    <a:pt x="29210" y="3810"/>
                  </a:lnTo>
                  <a:cubicBezTo>
                    <a:pt x="15240" y="3810"/>
                    <a:pt x="3810" y="15240"/>
                    <a:pt x="3810" y="31750"/>
                  </a:cubicBezTo>
                  <a:lnTo>
                    <a:pt x="3810" y="792480"/>
                  </a:lnTo>
                  <a:cubicBezTo>
                    <a:pt x="5080" y="800100"/>
                    <a:pt x="6350" y="805180"/>
                    <a:pt x="10160" y="810260"/>
                  </a:cubicBezTo>
                  <a:close/>
                  <a:moveTo>
                    <a:pt x="436880" y="722630"/>
                  </a:moveTo>
                  <a:lnTo>
                    <a:pt x="31750" y="722630"/>
                  </a:lnTo>
                  <a:lnTo>
                    <a:pt x="31750" y="77470"/>
                  </a:lnTo>
                  <a:lnTo>
                    <a:pt x="436880" y="77470"/>
                  </a:lnTo>
                  <a:lnTo>
                    <a:pt x="436880" y="722630"/>
                  </a:lnTo>
                  <a:close/>
                  <a:moveTo>
                    <a:pt x="36830" y="718820"/>
                  </a:moveTo>
                  <a:lnTo>
                    <a:pt x="431800" y="718820"/>
                  </a:lnTo>
                  <a:lnTo>
                    <a:pt x="431800" y="83820"/>
                  </a:lnTo>
                  <a:lnTo>
                    <a:pt x="36830" y="83820"/>
                  </a:lnTo>
                  <a:lnTo>
                    <a:pt x="36830" y="718820"/>
                  </a:lnTo>
                  <a:close/>
                </a:path>
              </a:pathLst>
            </a:custGeom>
            <a:solidFill>
              <a:srgbClr val="EDF0F4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1270" y="2540"/>
              <a:ext cx="463550" cy="825500"/>
            </a:xfrm>
            <a:custGeom>
              <a:avLst/>
              <a:gdLst/>
              <a:ahLst/>
              <a:cxnLst/>
              <a:rect l="l" t="t" r="r" b="b"/>
              <a:pathLst>
                <a:path w="463550" h="825500">
                  <a:moveTo>
                    <a:pt x="435610" y="0"/>
                  </a:moveTo>
                  <a:lnTo>
                    <a:pt x="27940" y="0"/>
                  </a:lnTo>
                  <a:cubicBezTo>
                    <a:pt x="12700" y="0"/>
                    <a:pt x="0" y="12700"/>
                    <a:pt x="0" y="30480"/>
                  </a:cubicBezTo>
                  <a:lnTo>
                    <a:pt x="0" y="791210"/>
                  </a:lnTo>
                  <a:cubicBezTo>
                    <a:pt x="0" y="800100"/>
                    <a:pt x="2540" y="807720"/>
                    <a:pt x="7620" y="814070"/>
                  </a:cubicBezTo>
                  <a:cubicBezTo>
                    <a:pt x="6350" y="812800"/>
                    <a:pt x="6350" y="811530"/>
                    <a:pt x="6350" y="810260"/>
                  </a:cubicBezTo>
                  <a:cubicBezTo>
                    <a:pt x="11430" y="819150"/>
                    <a:pt x="20320" y="825500"/>
                    <a:pt x="30480" y="825500"/>
                  </a:cubicBezTo>
                  <a:lnTo>
                    <a:pt x="434340" y="825500"/>
                  </a:lnTo>
                  <a:cubicBezTo>
                    <a:pt x="449580" y="825500"/>
                    <a:pt x="462280" y="811530"/>
                    <a:pt x="462280" y="793750"/>
                  </a:cubicBezTo>
                  <a:lnTo>
                    <a:pt x="462280" y="31750"/>
                  </a:lnTo>
                  <a:cubicBezTo>
                    <a:pt x="463550" y="13970"/>
                    <a:pt x="450850" y="0"/>
                    <a:pt x="435610" y="0"/>
                  </a:cubicBezTo>
                  <a:close/>
                  <a:moveTo>
                    <a:pt x="433070" y="717550"/>
                  </a:moveTo>
                  <a:lnTo>
                    <a:pt x="33020" y="717550"/>
                  </a:lnTo>
                  <a:lnTo>
                    <a:pt x="33020" y="77470"/>
                  </a:lnTo>
                  <a:lnTo>
                    <a:pt x="433070" y="77470"/>
                  </a:lnTo>
                  <a:lnTo>
                    <a:pt x="433070" y="7175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208280" y="754380"/>
              <a:ext cx="53340" cy="52070"/>
            </a:xfrm>
            <a:custGeom>
              <a:avLst/>
              <a:gdLst/>
              <a:ahLst/>
              <a:cxnLst/>
              <a:rect l="l" t="t" r="r" b="b"/>
              <a:pathLst>
                <a:path w="53340" h="52070">
                  <a:moveTo>
                    <a:pt x="26670" y="0"/>
                  </a:moveTo>
                  <a:cubicBezTo>
                    <a:pt x="12700" y="0"/>
                    <a:pt x="0" y="11430"/>
                    <a:pt x="0" y="26670"/>
                  </a:cubicBezTo>
                  <a:lnTo>
                    <a:pt x="0" y="31750"/>
                  </a:lnTo>
                  <a:lnTo>
                    <a:pt x="0" y="34290"/>
                  </a:lnTo>
                  <a:cubicBezTo>
                    <a:pt x="0" y="35560"/>
                    <a:pt x="0" y="36830"/>
                    <a:pt x="1270" y="36830"/>
                  </a:cubicBezTo>
                  <a:cubicBezTo>
                    <a:pt x="1270" y="36830"/>
                    <a:pt x="1270" y="38100"/>
                    <a:pt x="2540" y="38100"/>
                  </a:cubicBezTo>
                  <a:cubicBezTo>
                    <a:pt x="2540" y="39370"/>
                    <a:pt x="3810" y="39370"/>
                    <a:pt x="3810" y="40640"/>
                  </a:cubicBezTo>
                  <a:lnTo>
                    <a:pt x="5080" y="41910"/>
                  </a:lnTo>
                  <a:cubicBezTo>
                    <a:pt x="5080" y="43180"/>
                    <a:pt x="6350" y="43180"/>
                    <a:pt x="7620" y="44450"/>
                  </a:cubicBezTo>
                  <a:lnTo>
                    <a:pt x="8890" y="45720"/>
                  </a:lnTo>
                  <a:lnTo>
                    <a:pt x="11430" y="48260"/>
                  </a:lnTo>
                  <a:cubicBezTo>
                    <a:pt x="11430" y="48260"/>
                    <a:pt x="12700" y="48260"/>
                    <a:pt x="12700" y="49530"/>
                  </a:cubicBezTo>
                  <a:cubicBezTo>
                    <a:pt x="13970" y="49530"/>
                    <a:pt x="15240" y="50800"/>
                    <a:pt x="15240" y="50800"/>
                  </a:cubicBezTo>
                  <a:lnTo>
                    <a:pt x="16510" y="50800"/>
                  </a:lnTo>
                  <a:cubicBezTo>
                    <a:pt x="17780" y="50800"/>
                    <a:pt x="19050" y="52070"/>
                    <a:pt x="20320" y="52070"/>
                  </a:cubicBezTo>
                  <a:lnTo>
                    <a:pt x="21590" y="52070"/>
                  </a:lnTo>
                  <a:cubicBezTo>
                    <a:pt x="21590" y="52070"/>
                    <a:pt x="25400" y="52070"/>
                    <a:pt x="26670" y="52070"/>
                  </a:cubicBezTo>
                  <a:cubicBezTo>
                    <a:pt x="39370" y="52070"/>
                    <a:pt x="50800" y="43180"/>
                    <a:pt x="52070" y="31750"/>
                  </a:cubicBezTo>
                  <a:lnTo>
                    <a:pt x="52070" y="30480"/>
                  </a:lnTo>
                  <a:lnTo>
                    <a:pt x="52070" y="25400"/>
                  </a:lnTo>
                  <a:cubicBezTo>
                    <a:pt x="53340" y="11430"/>
                    <a:pt x="40640" y="0"/>
                    <a:pt x="26670" y="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84150" y="35560"/>
              <a:ext cx="100330" cy="7620"/>
            </a:xfrm>
            <a:custGeom>
              <a:avLst/>
              <a:gdLst/>
              <a:ahLst/>
              <a:cxnLst/>
              <a:rect l="l" t="t" r="r" b="b"/>
              <a:pathLst>
                <a:path w="100330" h="7620">
                  <a:moveTo>
                    <a:pt x="97790" y="1270"/>
                  </a:moveTo>
                  <a:lnTo>
                    <a:pt x="3810" y="1270"/>
                  </a:lnTo>
                  <a:cubicBezTo>
                    <a:pt x="2540" y="1270"/>
                    <a:pt x="1270" y="1270"/>
                    <a:pt x="0" y="0"/>
                  </a:cubicBezTo>
                  <a:cubicBezTo>
                    <a:pt x="1270" y="3810"/>
                    <a:pt x="3810" y="7620"/>
                    <a:pt x="6350" y="7620"/>
                  </a:cubicBezTo>
                  <a:lnTo>
                    <a:pt x="93980" y="7620"/>
                  </a:lnTo>
                  <a:cubicBezTo>
                    <a:pt x="96520" y="7620"/>
                    <a:pt x="99060" y="5080"/>
                    <a:pt x="100330" y="0"/>
                  </a:cubicBezTo>
                  <a:cubicBezTo>
                    <a:pt x="99060" y="1270"/>
                    <a:pt x="99060" y="1270"/>
                    <a:pt x="97790" y="1270"/>
                  </a:cubicBez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25400" y="66040"/>
              <a:ext cx="417830" cy="669290"/>
            </a:xfrm>
            <a:custGeom>
              <a:avLst/>
              <a:gdLst/>
              <a:ahLst/>
              <a:cxnLst/>
              <a:rect l="l" t="t" r="r" b="b"/>
              <a:pathLst>
                <a:path w="417830" h="669290">
                  <a:moveTo>
                    <a:pt x="0" y="0"/>
                  </a:moveTo>
                  <a:lnTo>
                    <a:pt x="417830" y="0"/>
                  </a:lnTo>
                  <a:lnTo>
                    <a:pt x="417830" y="669290"/>
                  </a:lnTo>
                  <a:lnTo>
                    <a:pt x="0" y="669290"/>
                  </a:lnTo>
                  <a:close/>
                </a:path>
              </a:pathLst>
            </a:custGeom>
            <a:blipFill>
              <a:blip r:embed="rId1"/>
              <a:stretch>
                <a:fillRect l="-70211" r="-7021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0">
            <a:off x="13068916" y="1215460"/>
            <a:ext cx="9150717" cy="9139278"/>
            <a:chOff x="0" y="0"/>
            <a:chExt cx="12200956" cy="121857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200956" cy="12185704"/>
            </a:xfrm>
            <a:custGeom>
              <a:avLst/>
              <a:gdLst/>
              <a:ahLst/>
              <a:cxnLst/>
              <a:rect l="l" t="t" r="r" b="b"/>
              <a:pathLst>
                <a:path w="12200956" h="12185704">
                  <a:moveTo>
                    <a:pt x="0" y="0"/>
                  </a:moveTo>
                  <a:lnTo>
                    <a:pt x="12200956" y="0"/>
                  </a:lnTo>
                  <a:lnTo>
                    <a:pt x="12200956" y="12185704"/>
                  </a:lnTo>
                  <a:lnTo>
                    <a:pt x="0" y="121857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810941" y="1808677"/>
              <a:ext cx="8579074" cy="8568350"/>
            </a:xfrm>
            <a:custGeom>
              <a:avLst/>
              <a:gdLst/>
              <a:ahLst/>
              <a:cxnLst/>
              <a:rect l="l" t="t" r="r" b="b"/>
              <a:pathLst>
                <a:path w="8579074" h="8568350">
                  <a:moveTo>
                    <a:pt x="0" y="0"/>
                  </a:moveTo>
                  <a:lnTo>
                    <a:pt x="8579074" y="0"/>
                  </a:lnTo>
                  <a:lnTo>
                    <a:pt x="8579074" y="8568350"/>
                  </a:lnTo>
                  <a:lnTo>
                    <a:pt x="0" y="8568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 rot="0">
            <a:off x="5847267" y="2856415"/>
            <a:ext cx="465948" cy="465948"/>
            <a:chOff x="0" y="0"/>
            <a:chExt cx="621264" cy="621264"/>
          </a:xfrm>
        </p:grpSpPr>
        <p:grpSp>
          <p:nvGrpSpPr>
            <p:cNvPr id="12" name="Group 12"/>
            <p:cNvGrpSpPr/>
            <p:nvPr/>
          </p:nvGrpSpPr>
          <p:grpSpPr>
            <a:xfrm rot="0">
              <a:off x="0" y="0"/>
              <a:ext cx="621264" cy="621264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D4B4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126716" y="195685"/>
              <a:ext cx="367831" cy="229895"/>
            </a:xfrm>
            <a:custGeom>
              <a:avLst/>
              <a:gdLst/>
              <a:ahLst/>
              <a:cxnLst/>
              <a:rect l="l" t="t" r="r" b="b"/>
              <a:pathLst>
                <a:path w="367831" h="229895">
                  <a:moveTo>
                    <a:pt x="0" y="0"/>
                  </a:moveTo>
                  <a:lnTo>
                    <a:pt x="367832" y="0"/>
                  </a:lnTo>
                  <a:lnTo>
                    <a:pt x="367832" y="229894"/>
                  </a:lnTo>
                  <a:lnTo>
                    <a:pt x="0" y="229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 rot="0">
            <a:off x="5847267" y="4992331"/>
            <a:ext cx="465948" cy="465948"/>
            <a:chOff x="0" y="0"/>
            <a:chExt cx="621264" cy="621264"/>
          </a:xfrm>
        </p:grpSpPr>
        <p:grpSp>
          <p:nvGrpSpPr>
            <p:cNvPr id="17" name="Group 17"/>
            <p:cNvGrpSpPr/>
            <p:nvPr/>
          </p:nvGrpSpPr>
          <p:grpSpPr>
            <a:xfrm rot="0">
              <a:off x="0" y="0"/>
              <a:ext cx="621264" cy="621264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D4B4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126716" y="195685"/>
              <a:ext cx="367831" cy="229895"/>
            </a:xfrm>
            <a:custGeom>
              <a:avLst/>
              <a:gdLst/>
              <a:ahLst/>
              <a:cxnLst/>
              <a:rect l="l" t="t" r="r" b="b"/>
              <a:pathLst>
                <a:path w="367831" h="229895">
                  <a:moveTo>
                    <a:pt x="0" y="0"/>
                  </a:moveTo>
                  <a:lnTo>
                    <a:pt x="367832" y="0"/>
                  </a:lnTo>
                  <a:lnTo>
                    <a:pt x="367832" y="229894"/>
                  </a:lnTo>
                  <a:lnTo>
                    <a:pt x="0" y="229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 rot="0">
            <a:off x="5847267" y="7128248"/>
            <a:ext cx="465948" cy="465948"/>
            <a:chOff x="0" y="0"/>
            <a:chExt cx="621264" cy="621264"/>
          </a:xfrm>
        </p:grpSpPr>
        <p:grpSp>
          <p:nvGrpSpPr>
            <p:cNvPr id="22" name="Group 22"/>
            <p:cNvGrpSpPr/>
            <p:nvPr/>
          </p:nvGrpSpPr>
          <p:grpSpPr>
            <a:xfrm rot="0">
              <a:off x="0" y="0"/>
              <a:ext cx="621264" cy="621264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D4B4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id="25" name="Freeform 25"/>
            <p:cNvSpPr/>
            <p:nvPr/>
          </p:nvSpPr>
          <p:spPr>
            <a:xfrm>
              <a:off x="126716" y="195685"/>
              <a:ext cx="367831" cy="229895"/>
            </a:xfrm>
            <a:custGeom>
              <a:avLst/>
              <a:gdLst/>
              <a:ahLst/>
              <a:cxnLst/>
              <a:rect l="l" t="t" r="r" b="b"/>
              <a:pathLst>
                <a:path w="367831" h="229895">
                  <a:moveTo>
                    <a:pt x="0" y="0"/>
                  </a:moveTo>
                  <a:lnTo>
                    <a:pt x="367832" y="0"/>
                  </a:lnTo>
                  <a:lnTo>
                    <a:pt x="367832" y="229894"/>
                  </a:lnTo>
                  <a:lnTo>
                    <a:pt x="0" y="229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427761" y="381034"/>
            <a:ext cx="8312736" cy="1677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10"/>
              </a:lnSpc>
            </a:pPr>
            <a:r>
              <a:rPr lang="en-US" sz="5510">
                <a:solidFill>
                  <a:srgbClr val="000000"/>
                </a:solidFill>
                <a:latin typeface="思源黑体 Heavy" panose="020B0A00000000000000" charset="-122"/>
              </a:rPr>
              <a:t>Size-oriented metrics</a:t>
            </a:r>
            <a:endParaRPr lang="en-US" sz="5510">
              <a:solidFill>
                <a:srgbClr val="000000"/>
              </a:solidFill>
              <a:latin typeface="思源黑体 Heavy" panose="020B0A00000000000000" charset="-122"/>
            </a:endParaRPr>
          </a:p>
          <a:p>
            <a:pPr>
              <a:lnSpc>
                <a:spcPts val="6610"/>
              </a:lnSpc>
            </a:pPr>
          </a:p>
        </p:txBody>
      </p:sp>
      <p:sp>
        <p:nvSpPr>
          <p:cNvPr id="27" name="TextBox 27"/>
          <p:cNvSpPr txBox="1"/>
          <p:nvPr/>
        </p:nvSpPr>
        <p:spPr>
          <a:xfrm>
            <a:off x="6790099" y="2808790"/>
            <a:ext cx="6141076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思源黑体 Heavy" panose="020B0A00000000000000" charset="-122"/>
              </a:rPr>
              <a:t>Code bugs per person per month</a:t>
            </a:r>
            <a:endParaRPr lang="en-US" sz="2800">
              <a:solidFill>
                <a:srgbClr val="000000"/>
              </a:solidFill>
              <a:latin typeface="思源黑体 Heavy" panose="020B0A00000000000000" charset="-122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6790099" y="3440481"/>
            <a:ext cx="6835799" cy="1137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>
                <a:solidFill>
                  <a:srgbClr val="000000"/>
                </a:solidFill>
                <a:latin typeface="思源黑体" panose="020B0500000000000000" charset="-122"/>
              </a:rPr>
              <a:t>Each person generates about 30 errors per month</a:t>
            </a:r>
            <a:endParaRPr lang="en-US" sz="2400">
              <a:solidFill>
                <a:srgbClr val="000000"/>
              </a:solidFill>
              <a:latin typeface="思源黑体" panose="020B0500000000000000" charset="-122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790099" y="4965590"/>
            <a:ext cx="6835799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思源黑体 Heavy" panose="020B0A00000000000000" charset="-122"/>
              </a:rPr>
              <a:t>Lines of code per person per month</a:t>
            </a:r>
            <a:endParaRPr lang="en-US" sz="2800">
              <a:solidFill>
                <a:srgbClr val="000000"/>
              </a:solidFill>
              <a:latin typeface="思源黑体 Heavy" panose="020B0A00000000000000" charset="-12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6790099" y="5432653"/>
            <a:ext cx="6835799" cy="1737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>
                <a:solidFill>
                  <a:srgbClr val="000000"/>
                </a:solidFill>
                <a:latin typeface="思源黑体" panose="020B0500000000000000" charset="-122"/>
              </a:rPr>
              <a:t>Depending on the level of the team, we generate about 300h lines of code per person per month.</a:t>
            </a:r>
            <a:endParaRPr lang="en-US" sz="2400">
              <a:solidFill>
                <a:srgbClr val="000000"/>
              </a:solidFill>
              <a:latin typeface="思源黑体" panose="020B0500000000000000" charset="-122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790099" y="7754082"/>
            <a:ext cx="6835799" cy="537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400">
                <a:solidFill>
                  <a:srgbClr val="000000"/>
                </a:solidFill>
                <a:latin typeface="思源黑体" panose="020B0500000000000000" charset="-122"/>
              </a:rPr>
              <a:t>0</a:t>
            </a:r>
            <a:endParaRPr lang="en-US" sz="2400">
              <a:solidFill>
                <a:srgbClr val="000000"/>
              </a:solidFill>
              <a:latin typeface="思源黑体" panose="020B0500000000000000" charset="-122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6790099" y="7122391"/>
            <a:ext cx="8390279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思源黑体 Heavy" panose="020B0A00000000000000" charset="-122"/>
              </a:rPr>
              <a:t>Money consumed per page of documentation</a:t>
            </a:r>
            <a:endParaRPr lang="en-US" sz="2800">
              <a:solidFill>
                <a:srgbClr val="000000"/>
              </a:solidFill>
              <a:latin typeface="思源黑体 Heavy" panose="020B0A00000000000000" charset="-122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3991659" y="917893"/>
            <a:ext cx="282535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284EFF"/>
                </a:solidFill>
                <a:latin typeface="思源黑体 Heavy" panose="020B0A00000000000000" charset="-122"/>
              </a:rPr>
              <a:t> Battle for the Originium</a:t>
            </a:r>
            <a:endParaRPr lang="en-US" sz="18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716034" y="2613376"/>
            <a:ext cx="12580582" cy="3009713"/>
            <a:chOff x="0" y="0"/>
            <a:chExt cx="16774109" cy="4012951"/>
          </a:xfrm>
        </p:grpSpPr>
        <p:sp>
          <p:nvSpPr>
            <p:cNvPr id="3" name="Freeform 3"/>
            <p:cNvSpPr/>
            <p:nvPr/>
          </p:nvSpPr>
          <p:spPr>
            <a:xfrm>
              <a:off x="11190075" y="0"/>
              <a:ext cx="5584034" cy="4012951"/>
            </a:xfrm>
            <a:custGeom>
              <a:avLst/>
              <a:gdLst/>
              <a:ahLst/>
              <a:cxnLst/>
              <a:rect l="l" t="t" r="r" b="b"/>
              <a:pathLst>
                <a:path w="5584034" h="4012951">
                  <a:moveTo>
                    <a:pt x="0" y="0"/>
                  </a:moveTo>
                  <a:lnTo>
                    <a:pt x="5584034" y="0"/>
                  </a:lnTo>
                  <a:lnTo>
                    <a:pt x="5584034" y="4012951"/>
                  </a:lnTo>
                  <a:lnTo>
                    <a:pt x="0" y="4012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13845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5728852" y="0"/>
              <a:ext cx="4955736" cy="4012951"/>
            </a:xfrm>
            <a:custGeom>
              <a:avLst/>
              <a:gdLst/>
              <a:ahLst/>
              <a:cxnLst/>
              <a:rect l="l" t="t" r="r" b="b"/>
              <a:pathLst>
                <a:path w="4955736" h="4012951">
                  <a:moveTo>
                    <a:pt x="0" y="0"/>
                  </a:moveTo>
                  <a:lnTo>
                    <a:pt x="4955736" y="0"/>
                  </a:lnTo>
                  <a:lnTo>
                    <a:pt x="4955736" y="4012951"/>
                  </a:lnTo>
                  <a:lnTo>
                    <a:pt x="0" y="4012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15600" r="-12678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0684588" y="0"/>
              <a:ext cx="505487" cy="4012951"/>
            </a:xfrm>
            <a:custGeom>
              <a:avLst/>
              <a:gdLst/>
              <a:ahLst/>
              <a:cxnLst/>
              <a:rect l="l" t="t" r="r" b="b"/>
              <a:pathLst>
                <a:path w="505487" h="4012951">
                  <a:moveTo>
                    <a:pt x="0" y="0"/>
                  </a:moveTo>
                  <a:lnTo>
                    <a:pt x="505487" y="0"/>
                  </a:lnTo>
                  <a:lnTo>
                    <a:pt x="505487" y="4012951"/>
                  </a:lnTo>
                  <a:lnTo>
                    <a:pt x="0" y="4012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152944" r="-1004683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5728852" cy="4012951"/>
            </a:xfrm>
            <a:custGeom>
              <a:avLst/>
              <a:gdLst/>
              <a:ahLst/>
              <a:cxnLst/>
              <a:rect l="l" t="t" r="r" b="b"/>
              <a:pathLst>
                <a:path w="5728852" h="4012951">
                  <a:moveTo>
                    <a:pt x="0" y="0"/>
                  </a:moveTo>
                  <a:lnTo>
                    <a:pt x="5728852" y="0"/>
                  </a:lnTo>
                  <a:lnTo>
                    <a:pt x="5728852" y="4012951"/>
                  </a:lnTo>
                  <a:lnTo>
                    <a:pt x="0" y="4012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0967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0">
            <a:off x="3018201" y="2766273"/>
            <a:ext cx="11895095" cy="2703919"/>
            <a:chOff x="0" y="0"/>
            <a:chExt cx="15860127" cy="360522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29080" cy="3605226"/>
            </a:xfrm>
            <a:custGeom>
              <a:avLst/>
              <a:gdLst/>
              <a:ahLst/>
              <a:cxnLst/>
              <a:rect l="l" t="t" r="r" b="b"/>
              <a:pathLst>
                <a:path w="4429080" h="3605226">
                  <a:moveTo>
                    <a:pt x="0" y="0"/>
                  </a:moveTo>
                  <a:lnTo>
                    <a:pt x="4429080" y="0"/>
                  </a:lnTo>
                  <a:lnTo>
                    <a:pt x="4429080" y="3605226"/>
                  </a:lnTo>
                  <a:lnTo>
                    <a:pt x="0" y="3605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0591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4429080" y="0"/>
              <a:ext cx="3500983" cy="3605226"/>
            </a:xfrm>
            <a:custGeom>
              <a:avLst/>
              <a:gdLst/>
              <a:ahLst/>
              <a:cxnLst/>
              <a:rect l="l" t="t" r="r" b="b"/>
              <a:pathLst>
                <a:path w="3500983" h="3605226">
                  <a:moveTo>
                    <a:pt x="0" y="0"/>
                  </a:moveTo>
                  <a:lnTo>
                    <a:pt x="3500983" y="0"/>
                  </a:lnTo>
                  <a:lnTo>
                    <a:pt x="3500983" y="3605226"/>
                  </a:lnTo>
                  <a:lnTo>
                    <a:pt x="0" y="3605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6509" r="-26049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7930063" y="0"/>
              <a:ext cx="3500983" cy="3605226"/>
            </a:xfrm>
            <a:custGeom>
              <a:avLst/>
              <a:gdLst/>
              <a:ahLst/>
              <a:cxnLst/>
              <a:rect l="l" t="t" r="r" b="b"/>
              <a:pathLst>
                <a:path w="3500983" h="3605226">
                  <a:moveTo>
                    <a:pt x="0" y="0"/>
                  </a:moveTo>
                  <a:lnTo>
                    <a:pt x="3500984" y="0"/>
                  </a:lnTo>
                  <a:lnTo>
                    <a:pt x="3500984" y="3605226"/>
                  </a:lnTo>
                  <a:lnTo>
                    <a:pt x="0" y="3605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6509" r="-26049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flipH="1">
              <a:off x="11431047" y="0"/>
              <a:ext cx="4429080" cy="3605226"/>
            </a:xfrm>
            <a:custGeom>
              <a:avLst/>
              <a:gdLst/>
              <a:ahLst/>
              <a:cxnLst/>
              <a:rect l="l" t="t" r="r" b="b"/>
              <a:pathLst>
                <a:path w="4429080" h="3605226">
                  <a:moveTo>
                    <a:pt x="4429080" y="0"/>
                  </a:moveTo>
                  <a:lnTo>
                    <a:pt x="0" y="0"/>
                  </a:lnTo>
                  <a:lnTo>
                    <a:pt x="0" y="3605226"/>
                  </a:lnTo>
                  <a:lnTo>
                    <a:pt x="4429080" y="3605226"/>
                  </a:lnTo>
                  <a:lnTo>
                    <a:pt x="4429080" y="0"/>
                  </a:lnTo>
                  <a:close/>
                </a:path>
              </a:pathLst>
            </a:custGeom>
            <a:blipFill>
              <a:blip r:embed="rId2"/>
              <a:stretch>
                <a:fillRect r="-20591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190192" y="1028700"/>
            <a:ext cx="10650867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思源黑体 Heavy" panose="020B0A00000000000000" charset="-122"/>
              </a:rPr>
              <a:t>Function-oriented metrics</a:t>
            </a:r>
            <a:endParaRPr lang="en-US" sz="5600">
              <a:solidFill>
                <a:srgbClr val="000000"/>
              </a:solidFill>
              <a:latin typeface="思源黑体 Heavy" panose="020B0A00000000000000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909460" y="6794336"/>
            <a:ext cx="3953648" cy="1469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40"/>
              </a:lnSpc>
            </a:pPr>
            <a:r>
              <a:rPr lang="en-US" sz="3070">
                <a:solidFill>
                  <a:srgbClr val="000000"/>
                </a:solidFill>
                <a:latin typeface="思源黑体 Bold" panose="020B0800000000000000" charset="-122"/>
              </a:rPr>
              <a:t>ILF</a:t>
            </a:r>
            <a:endParaRPr lang="en-US" sz="3070">
              <a:solidFill>
                <a:srgbClr val="000000"/>
              </a:solidFill>
              <a:latin typeface="思源黑体 Bold" panose="020B0800000000000000" charset="-122"/>
            </a:endParaRPr>
          </a:p>
          <a:p>
            <a:pPr algn="ctr">
              <a:lnSpc>
                <a:spcPts val="6140"/>
              </a:lnSpc>
            </a:pPr>
            <a:r>
              <a:rPr lang="en-US" sz="3070">
                <a:solidFill>
                  <a:srgbClr val="000000"/>
                </a:solidFill>
                <a:latin typeface="思源黑体 Bold" panose="020B0800000000000000" charset="-122"/>
              </a:rPr>
              <a:t>EIF</a:t>
            </a:r>
            <a:endParaRPr lang="en-US" sz="3070">
              <a:solidFill>
                <a:srgbClr val="000000"/>
              </a:solidFill>
              <a:latin typeface="思源黑体 Bold" panose="020B0800000000000000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332613" y="5916930"/>
            <a:ext cx="5418241" cy="745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284EFF"/>
                </a:solidFill>
                <a:latin typeface="思源黑体 Heavy" panose="020B0A00000000000000" charset="-122"/>
              </a:rPr>
              <a:t>Trading Functions</a:t>
            </a:r>
            <a:endParaRPr lang="en-US" sz="44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841059" y="6957696"/>
            <a:ext cx="3537481" cy="2181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3000">
                <a:solidFill>
                  <a:srgbClr val="000000"/>
                </a:solidFill>
                <a:latin typeface="思源黑体 Bold" panose="020B0800000000000000" charset="-122"/>
              </a:rPr>
              <a:t>EI</a:t>
            </a:r>
            <a:endParaRPr lang="en-US" sz="3000">
              <a:solidFill>
                <a:srgbClr val="000000"/>
              </a:solidFill>
              <a:latin typeface="思源黑体 Bold" panose="020B0800000000000000" charset="-122"/>
            </a:endParaRPr>
          </a:p>
          <a:p>
            <a:pPr algn="ctr">
              <a:lnSpc>
                <a:spcPts val="6000"/>
              </a:lnSpc>
            </a:pPr>
            <a:r>
              <a:rPr lang="en-US" sz="3000">
                <a:solidFill>
                  <a:srgbClr val="000000"/>
                </a:solidFill>
                <a:latin typeface="思源黑体 Bold" panose="020B0800000000000000" charset="-122"/>
              </a:rPr>
              <a:t>EQ</a:t>
            </a:r>
            <a:endParaRPr lang="en-US" sz="3000">
              <a:solidFill>
                <a:srgbClr val="000000"/>
              </a:solidFill>
              <a:latin typeface="思源黑体 Bold" panose="020B0800000000000000" charset="-122"/>
            </a:endParaRPr>
          </a:p>
          <a:p>
            <a:pPr algn="ctr">
              <a:lnSpc>
                <a:spcPts val="6000"/>
              </a:lnSpc>
            </a:pPr>
            <a:r>
              <a:rPr lang="en-US" sz="3000">
                <a:solidFill>
                  <a:srgbClr val="000000"/>
                </a:solidFill>
                <a:latin typeface="思源黑体 Bold" panose="020B0800000000000000" charset="-122"/>
              </a:rPr>
              <a:t>EO</a:t>
            </a:r>
            <a:endParaRPr lang="en-US" sz="3000">
              <a:solidFill>
                <a:srgbClr val="000000"/>
              </a:solidFill>
              <a:latin typeface="思源黑体 Bold" panose="020B0800000000000000" charset="-122"/>
            </a:endParaRPr>
          </a:p>
        </p:txBody>
      </p:sp>
      <p:grpSp>
        <p:nvGrpSpPr>
          <p:cNvPr id="16" name="Group 16"/>
          <p:cNvGrpSpPr/>
          <p:nvPr/>
        </p:nvGrpSpPr>
        <p:grpSpPr>
          <a:xfrm rot="0">
            <a:off x="3585941" y="3242072"/>
            <a:ext cx="10699277" cy="1681678"/>
            <a:chOff x="0" y="0"/>
            <a:chExt cx="14265703" cy="2242237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/>
            <a:srcRect t="38204" b="38204"/>
            <a:stretch>
              <a:fillRect/>
            </a:stretch>
          </p:blipFill>
          <p:spPr>
            <a:xfrm>
              <a:off x="0" y="0"/>
              <a:ext cx="14265703" cy="2242237"/>
            </a:xfrm>
            <a:prstGeom prst="rect">
              <a:avLst/>
            </a:prstGeom>
          </p:spPr>
        </p:pic>
      </p:grpSp>
      <p:sp>
        <p:nvSpPr>
          <p:cNvPr id="18" name="TextBox 18"/>
          <p:cNvSpPr txBox="1"/>
          <p:nvPr/>
        </p:nvSpPr>
        <p:spPr>
          <a:xfrm>
            <a:off x="14325660" y="588153"/>
            <a:ext cx="282535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284EFF"/>
                </a:solidFill>
                <a:latin typeface="思源黑体 Heavy" panose="020B0A00000000000000" charset="-122"/>
              </a:rPr>
              <a:t> Battle for the Originium</a:t>
            </a:r>
            <a:endParaRPr lang="en-US" sz="18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716034" y="5887917"/>
            <a:ext cx="4768456" cy="745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284EFF"/>
                </a:solidFill>
                <a:latin typeface="思源黑体 Heavy" panose="020B0A00000000000000" charset="-122"/>
              </a:rPr>
              <a:t>Data Function</a:t>
            </a:r>
            <a:endParaRPr lang="en-US" sz="44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3068916" y="1215460"/>
            <a:ext cx="9150717" cy="9139278"/>
            <a:chOff x="0" y="0"/>
            <a:chExt cx="12200956" cy="121857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200956" cy="12185704"/>
            </a:xfrm>
            <a:custGeom>
              <a:avLst/>
              <a:gdLst/>
              <a:ahLst/>
              <a:cxnLst/>
              <a:rect l="l" t="t" r="r" b="b"/>
              <a:pathLst>
                <a:path w="12200956" h="12185704">
                  <a:moveTo>
                    <a:pt x="0" y="0"/>
                  </a:moveTo>
                  <a:lnTo>
                    <a:pt x="12200956" y="0"/>
                  </a:lnTo>
                  <a:lnTo>
                    <a:pt x="12200956" y="12185704"/>
                  </a:lnTo>
                  <a:lnTo>
                    <a:pt x="0" y="121857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810941" y="1808677"/>
              <a:ext cx="8579074" cy="8568350"/>
            </a:xfrm>
            <a:custGeom>
              <a:avLst/>
              <a:gdLst/>
              <a:ahLst/>
              <a:cxnLst/>
              <a:rect l="l" t="t" r="r" b="b"/>
              <a:pathLst>
                <a:path w="8579074" h="8568350">
                  <a:moveTo>
                    <a:pt x="0" y="0"/>
                  </a:moveTo>
                  <a:lnTo>
                    <a:pt x="8579074" y="0"/>
                  </a:lnTo>
                  <a:lnTo>
                    <a:pt x="8579074" y="8568350"/>
                  </a:lnTo>
                  <a:lnTo>
                    <a:pt x="0" y="8568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0">
            <a:off x="657387" y="3996122"/>
            <a:ext cx="465948" cy="465948"/>
            <a:chOff x="0" y="0"/>
            <a:chExt cx="621264" cy="621264"/>
          </a:xfrm>
        </p:grpSpPr>
        <p:grpSp>
          <p:nvGrpSpPr>
            <p:cNvPr id="6" name="Group 6"/>
            <p:cNvGrpSpPr/>
            <p:nvPr/>
          </p:nvGrpSpPr>
          <p:grpSpPr>
            <a:xfrm rot="0">
              <a:off x="0" y="0"/>
              <a:ext cx="621264" cy="621264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D4B4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126716" y="195685"/>
              <a:ext cx="367831" cy="229895"/>
            </a:xfrm>
            <a:custGeom>
              <a:avLst/>
              <a:gdLst/>
              <a:ahLst/>
              <a:cxnLst/>
              <a:rect l="l" t="t" r="r" b="b"/>
              <a:pathLst>
                <a:path w="367831" h="229895">
                  <a:moveTo>
                    <a:pt x="0" y="0"/>
                  </a:moveTo>
                  <a:lnTo>
                    <a:pt x="367832" y="0"/>
                  </a:lnTo>
                  <a:lnTo>
                    <a:pt x="367832" y="229894"/>
                  </a:lnTo>
                  <a:lnTo>
                    <a:pt x="0" y="229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657387" y="7242833"/>
            <a:ext cx="465948" cy="465948"/>
            <a:chOff x="0" y="0"/>
            <a:chExt cx="621264" cy="621264"/>
          </a:xfrm>
        </p:grpSpPr>
        <p:grpSp>
          <p:nvGrpSpPr>
            <p:cNvPr id="11" name="Group 11"/>
            <p:cNvGrpSpPr/>
            <p:nvPr/>
          </p:nvGrpSpPr>
          <p:grpSpPr>
            <a:xfrm rot="0">
              <a:off x="0" y="0"/>
              <a:ext cx="621264" cy="621264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D4B4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126716" y="195685"/>
              <a:ext cx="367831" cy="229895"/>
            </a:xfrm>
            <a:custGeom>
              <a:avLst/>
              <a:gdLst/>
              <a:ahLst/>
              <a:cxnLst/>
              <a:rect l="l" t="t" r="r" b="b"/>
              <a:pathLst>
                <a:path w="367831" h="229895">
                  <a:moveTo>
                    <a:pt x="0" y="0"/>
                  </a:moveTo>
                  <a:lnTo>
                    <a:pt x="367832" y="0"/>
                  </a:lnTo>
                  <a:lnTo>
                    <a:pt x="367832" y="229894"/>
                  </a:lnTo>
                  <a:lnTo>
                    <a:pt x="0" y="229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 rot="0">
            <a:off x="9882695" y="8026041"/>
            <a:ext cx="465948" cy="465948"/>
            <a:chOff x="0" y="0"/>
            <a:chExt cx="621264" cy="621264"/>
          </a:xfrm>
        </p:grpSpPr>
        <p:grpSp>
          <p:nvGrpSpPr>
            <p:cNvPr id="16" name="Group 16"/>
            <p:cNvGrpSpPr/>
            <p:nvPr/>
          </p:nvGrpSpPr>
          <p:grpSpPr>
            <a:xfrm rot="0">
              <a:off x="0" y="0"/>
              <a:ext cx="621264" cy="621264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D4B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id="19" name="Freeform 19"/>
            <p:cNvSpPr/>
            <p:nvPr/>
          </p:nvSpPr>
          <p:spPr>
            <a:xfrm>
              <a:off x="126716" y="195685"/>
              <a:ext cx="367831" cy="229895"/>
            </a:xfrm>
            <a:custGeom>
              <a:avLst/>
              <a:gdLst/>
              <a:ahLst/>
              <a:cxnLst/>
              <a:rect l="l" t="t" r="r" b="b"/>
              <a:pathLst>
                <a:path w="367831" h="229895">
                  <a:moveTo>
                    <a:pt x="0" y="0"/>
                  </a:moveTo>
                  <a:lnTo>
                    <a:pt x="367832" y="0"/>
                  </a:lnTo>
                  <a:lnTo>
                    <a:pt x="367832" y="229894"/>
                  </a:lnTo>
                  <a:lnTo>
                    <a:pt x="0" y="229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550112" y="561658"/>
            <a:ext cx="11114693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40"/>
              </a:lnSpc>
            </a:pPr>
            <a:r>
              <a:rPr lang="en-US" sz="6200">
                <a:solidFill>
                  <a:srgbClr val="000000"/>
                </a:solidFill>
                <a:latin typeface="思源黑体 Heavy" panose="020B0A00000000000000" charset="-122"/>
              </a:rPr>
              <a:t>Function-oriented metrics</a:t>
            </a:r>
            <a:endParaRPr lang="en-US" sz="6200">
              <a:solidFill>
                <a:srgbClr val="000000"/>
              </a:solidFill>
              <a:latin typeface="思源黑体 Heavy" panose="020B0A00000000000000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825527" y="8699500"/>
            <a:ext cx="6835799" cy="817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00"/>
              </a:lnSpc>
            </a:pPr>
            <a:r>
              <a:rPr lang="en-US" sz="1700">
                <a:solidFill>
                  <a:srgbClr val="000000"/>
                </a:solidFill>
                <a:latin typeface="思源黑体 Bold" panose="020B0800000000000000" charset="-122"/>
              </a:rPr>
              <a:t>1.Player Performance Cloud Delivery</a:t>
            </a:r>
            <a:endParaRPr lang="en-US" sz="1700">
              <a:solidFill>
                <a:srgbClr val="000000"/>
              </a:solidFill>
              <a:latin typeface="思源黑体 Bold" panose="020B0800000000000000" charset="-122"/>
            </a:endParaRPr>
          </a:p>
          <a:p>
            <a:pPr>
              <a:lnSpc>
                <a:spcPts val="3400"/>
              </a:lnSpc>
            </a:pPr>
            <a:r>
              <a:rPr lang="en-US" sz="1700">
                <a:solidFill>
                  <a:srgbClr val="000000"/>
                </a:solidFill>
                <a:latin typeface="思源黑体 Bold" panose="020B0800000000000000" charset="-122"/>
              </a:rPr>
              <a:t>2.Layer Action Execution Sending</a:t>
            </a:r>
            <a:endParaRPr lang="en-US" sz="1700">
              <a:solidFill>
                <a:srgbClr val="000000"/>
              </a:solidFill>
              <a:latin typeface="思源黑体 Bold" panose="020B0800000000000000" charset="-122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600220" y="3948497"/>
            <a:ext cx="2963536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思源黑体 Heavy" panose="020B0A00000000000000" charset="-122"/>
              </a:rPr>
              <a:t>ILF</a:t>
            </a:r>
            <a:endParaRPr lang="en-US" sz="2800">
              <a:solidFill>
                <a:srgbClr val="000000"/>
              </a:solidFill>
              <a:latin typeface="思源黑体 Heavy" panose="020B0A00000000000000" charset="-122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600220" y="7216092"/>
            <a:ext cx="5546716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思源黑体 Heavy" panose="020B0A00000000000000" charset="-122"/>
              </a:rPr>
              <a:t>EIF</a:t>
            </a:r>
            <a:endParaRPr lang="en-US" sz="2800">
              <a:solidFill>
                <a:srgbClr val="000000"/>
              </a:solidFill>
              <a:latin typeface="思源黑体 Heavy" panose="020B0A00000000000000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600220" y="7518281"/>
            <a:ext cx="8405653" cy="2451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2500">
                <a:solidFill>
                  <a:srgbClr val="000000"/>
                </a:solidFill>
                <a:latin typeface="思源黑体 Bold" panose="020B0800000000000000" charset="-122"/>
              </a:rPr>
              <a:t>1.Converting User Actions to Functional Expressions</a:t>
            </a:r>
            <a:endParaRPr lang="en-US" sz="2500">
              <a:solidFill>
                <a:srgbClr val="000000"/>
              </a:solidFill>
              <a:latin typeface="思源黑体 Bold" panose="020B0800000000000000" charset="-122"/>
            </a:endParaRPr>
          </a:p>
          <a:p>
            <a:pPr>
              <a:lnSpc>
                <a:spcPts val="5000"/>
              </a:lnSpc>
            </a:pPr>
            <a:r>
              <a:rPr lang="en-US" sz="2500">
                <a:solidFill>
                  <a:srgbClr val="000000"/>
                </a:solidFill>
                <a:latin typeface="思源黑体" panose="020B0500000000000000" charset="-122"/>
              </a:rPr>
              <a:t>2.</a:t>
            </a:r>
            <a:r>
              <a:rPr lang="en-US" sz="2500">
                <a:solidFill>
                  <a:srgbClr val="000000"/>
                </a:solidFill>
                <a:latin typeface="思源黑体 Bold" panose="020B0800000000000000" charset="-122"/>
              </a:rPr>
              <a:t>Establishing client-side calls to card libraries</a:t>
            </a:r>
            <a:endParaRPr lang="en-US" sz="2500">
              <a:solidFill>
                <a:srgbClr val="000000"/>
              </a:solidFill>
              <a:latin typeface="思源黑体 Bold" panose="020B0800000000000000" charset="-122"/>
            </a:endParaRPr>
          </a:p>
          <a:p>
            <a:pPr>
              <a:lnSpc>
                <a:spcPts val="5000"/>
              </a:lnSpc>
            </a:pPr>
            <a:r>
              <a:rPr lang="en-US" sz="2500">
                <a:solidFill>
                  <a:srgbClr val="000000"/>
                </a:solidFill>
                <a:latin typeface="思源黑体" panose="020B0500000000000000" charset="-122"/>
              </a:rPr>
              <a:t>3.</a:t>
            </a:r>
            <a:r>
              <a:rPr lang="en-US" sz="2500">
                <a:solidFill>
                  <a:srgbClr val="000000"/>
                </a:solidFill>
                <a:latin typeface="思源黑体 Bold" panose="020B0800000000000000" charset="-122"/>
              </a:rPr>
              <a:t>Creating queries for user data</a:t>
            </a:r>
            <a:endParaRPr lang="en-US" sz="2500">
              <a:solidFill>
                <a:srgbClr val="000000"/>
              </a:solidFill>
              <a:latin typeface="思源黑体 Bold" panose="020B0800000000000000" charset="-122"/>
            </a:endParaRPr>
          </a:p>
          <a:p>
            <a:pPr>
              <a:lnSpc>
                <a:spcPts val="5000"/>
              </a:lnSpc>
            </a:pPr>
            <a:r>
              <a:rPr lang="en-US" sz="2500">
                <a:solidFill>
                  <a:srgbClr val="000000"/>
                </a:solidFill>
                <a:latin typeface="思源黑体" panose="020B0500000000000000" charset="-122"/>
              </a:rPr>
              <a:t>4.</a:t>
            </a:r>
            <a:r>
              <a:rPr lang="en-US" sz="2500">
                <a:solidFill>
                  <a:srgbClr val="000000"/>
                </a:solidFill>
                <a:latin typeface="思源黑体 Bold" panose="020B0800000000000000" charset="-122"/>
              </a:rPr>
              <a:t>Cross-client communication of actions</a:t>
            </a:r>
            <a:endParaRPr lang="en-US" sz="2500">
              <a:solidFill>
                <a:srgbClr val="000000"/>
              </a:solidFill>
              <a:latin typeface="思源黑体 Bold" panose="020B0800000000000000" charset="-12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825527" y="8020184"/>
            <a:ext cx="6346816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思源黑体 Heavy" panose="020B0A00000000000000" charset="-122"/>
              </a:rPr>
              <a:t>EO</a:t>
            </a:r>
            <a:endParaRPr lang="en-US" sz="2800">
              <a:solidFill>
                <a:srgbClr val="000000"/>
              </a:solidFill>
              <a:latin typeface="思源黑体 Heavy" panose="020B0A00000000000000" charset="-122"/>
            </a:endParaRPr>
          </a:p>
        </p:txBody>
      </p:sp>
      <p:grpSp>
        <p:nvGrpSpPr>
          <p:cNvPr id="26" name="Group 26"/>
          <p:cNvGrpSpPr/>
          <p:nvPr/>
        </p:nvGrpSpPr>
        <p:grpSpPr>
          <a:xfrm rot="0">
            <a:off x="9865642" y="3996122"/>
            <a:ext cx="465948" cy="465948"/>
            <a:chOff x="0" y="0"/>
            <a:chExt cx="621264" cy="621264"/>
          </a:xfrm>
        </p:grpSpPr>
        <p:grpSp>
          <p:nvGrpSpPr>
            <p:cNvPr id="27" name="Group 27"/>
            <p:cNvGrpSpPr/>
            <p:nvPr/>
          </p:nvGrpSpPr>
          <p:grpSpPr>
            <a:xfrm rot="0">
              <a:off x="0" y="0"/>
              <a:ext cx="621264" cy="621264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D4B4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id="30" name="Freeform 30"/>
            <p:cNvSpPr/>
            <p:nvPr/>
          </p:nvSpPr>
          <p:spPr>
            <a:xfrm>
              <a:off x="126716" y="195685"/>
              <a:ext cx="367831" cy="229895"/>
            </a:xfrm>
            <a:custGeom>
              <a:avLst/>
              <a:gdLst/>
              <a:ahLst/>
              <a:cxnLst/>
              <a:rect l="l" t="t" r="r" b="b"/>
              <a:pathLst>
                <a:path w="367831" h="229895">
                  <a:moveTo>
                    <a:pt x="0" y="0"/>
                  </a:moveTo>
                  <a:lnTo>
                    <a:pt x="367832" y="0"/>
                  </a:lnTo>
                  <a:lnTo>
                    <a:pt x="367832" y="229894"/>
                  </a:lnTo>
                  <a:lnTo>
                    <a:pt x="0" y="229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1" name="Group 31"/>
          <p:cNvGrpSpPr/>
          <p:nvPr/>
        </p:nvGrpSpPr>
        <p:grpSpPr>
          <a:xfrm rot="0">
            <a:off x="9865642" y="6132039"/>
            <a:ext cx="465948" cy="465948"/>
            <a:chOff x="0" y="0"/>
            <a:chExt cx="621264" cy="621264"/>
          </a:xfrm>
        </p:grpSpPr>
        <p:grpSp>
          <p:nvGrpSpPr>
            <p:cNvPr id="32" name="Group 32"/>
            <p:cNvGrpSpPr/>
            <p:nvPr/>
          </p:nvGrpSpPr>
          <p:grpSpPr>
            <a:xfrm rot="0">
              <a:off x="0" y="0"/>
              <a:ext cx="621264" cy="621264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D4B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id="35" name="Freeform 35"/>
            <p:cNvSpPr/>
            <p:nvPr/>
          </p:nvSpPr>
          <p:spPr>
            <a:xfrm>
              <a:off x="126716" y="195685"/>
              <a:ext cx="367831" cy="229895"/>
            </a:xfrm>
            <a:custGeom>
              <a:avLst/>
              <a:gdLst/>
              <a:ahLst/>
              <a:cxnLst/>
              <a:rect l="l" t="t" r="r" b="b"/>
              <a:pathLst>
                <a:path w="367831" h="229895">
                  <a:moveTo>
                    <a:pt x="0" y="0"/>
                  </a:moveTo>
                  <a:lnTo>
                    <a:pt x="367832" y="0"/>
                  </a:lnTo>
                  <a:lnTo>
                    <a:pt x="367832" y="229894"/>
                  </a:lnTo>
                  <a:lnTo>
                    <a:pt x="0" y="229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6" name="TextBox 36"/>
          <p:cNvSpPr txBox="1"/>
          <p:nvPr/>
        </p:nvSpPr>
        <p:spPr>
          <a:xfrm>
            <a:off x="10808475" y="3948497"/>
            <a:ext cx="2963536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思源黑体 Heavy" panose="020B0A00000000000000" charset="-122"/>
              </a:rPr>
              <a:t>EI</a:t>
            </a:r>
            <a:endParaRPr lang="en-US" sz="2800">
              <a:solidFill>
                <a:srgbClr val="000000"/>
              </a:solidFill>
              <a:latin typeface="思源黑体 Heavy" panose="020B0A00000000000000" charset="-122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0808475" y="4328720"/>
            <a:ext cx="7061478" cy="2141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0"/>
              </a:lnSpc>
            </a:pPr>
            <a:r>
              <a:rPr lang="en-US" sz="1730">
                <a:solidFill>
                  <a:srgbClr val="000000"/>
                </a:solidFill>
                <a:latin typeface="思源黑体 Bold" panose="020B0800000000000000" charset="-122"/>
              </a:rPr>
              <a:t>1.User enters account password (play)</a:t>
            </a:r>
            <a:endParaRPr lang="en-US" sz="1730">
              <a:solidFill>
                <a:srgbClr val="000000"/>
              </a:solidFill>
              <a:latin typeface="思源黑体 Bold" panose="020B0800000000000000" charset="-122"/>
            </a:endParaRPr>
          </a:p>
          <a:p>
            <a:pPr>
              <a:lnSpc>
                <a:spcPts val="3460"/>
              </a:lnSpc>
            </a:pPr>
            <a:r>
              <a:rPr lang="en-US" sz="1730">
                <a:solidFill>
                  <a:srgbClr val="000000"/>
                </a:solidFill>
                <a:latin typeface="思源黑体" panose="020B0500000000000000" charset="-122"/>
              </a:rPr>
              <a:t>2.</a:t>
            </a:r>
            <a:r>
              <a:rPr lang="en-US" sz="1730">
                <a:solidFill>
                  <a:srgbClr val="000000"/>
                </a:solidFill>
                <a:latin typeface="思源黑体 Bold" panose="020B0800000000000000" charset="-122"/>
              </a:rPr>
              <a:t>User performs action (game content)</a:t>
            </a:r>
            <a:endParaRPr lang="en-US" sz="1730">
              <a:solidFill>
                <a:srgbClr val="000000"/>
              </a:solidFill>
              <a:latin typeface="思源黑体 Bold" panose="020B0800000000000000" charset="-122"/>
            </a:endParaRPr>
          </a:p>
          <a:p>
            <a:pPr>
              <a:lnSpc>
                <a:spcPts val="3460"/>
              </a:lnSpc>
            </a:pPr>
            <a:r>
              <a:rPr lang="en-US" sz="1730">
                <a:solidFill>
                  <a:srgbClr val="000000"/>
                </a:solidFill>
                <a:latin typeface="思源黑体" panose="020B0500000000000000" charset="-122"/>
              </a:rPr>
              <a:t>3.</a:t>
            </a:r>
            <a:r>
              <a:rPr lang="en-US" sz="1730">
                <a:solidFill>
                  <a:srgbClr val="000000"/>
                </a:solidFill>
                <a:latin typeface="思源黑体 Bold" panose="020B0800000000000000" charset="-122"/>
              </a:rPr>
              <a:t>User query mechanism (enter account password to query)</a:t>
            </a:r>
            <a:endParaRPr lang="en-US" sz="1730">
              <a:solidFill>
                <a:srgbClr val="000000"/>
              </a:solidFill>
              <a:latin typeface="思源黑体 Bold" panose="020B0800000000000000" charset="-122"/>
            </a:endParaRPr>
          </a:p>
          <a:p>
            <a:pPr>
              <a:lnSpc>
                <a:spcPts val="3460"/>
              </a:lnSpc>
            </a:pPr>
            <a:r>
              <a:rPr lang="en-US" sz="1730">
                <a:solidFill>
                  <a:srgbClr val="000000"/>
                </a:solidFill>
                <a:latin typeface="思源黑体" panose="020B0500000000000000" charset="-122"/>
              </a:rPr>
              <a:t>4.</a:t>
            </a:r>
            <a:r>
              <a:rPr lang="en-US" sz="1730">
                <a:solidFill>
                  <a:srgbClr val="000000"/>
                </a:solidFill>
                <a:latin typeface="思源黑体 Bold" panose="020B0800000000000000" charset="-122"/>
              </a:rPr>
              <a:t>User query card library</a:t>
            </a:r>
            <a:endParaRPr lang="en-US" sz="1730">
              <a:solidFill>
                <a:srgbClr val="000000"/>
              </a:solidFill>
              <a:latin typeface="思源黑体 Bold" panose="020B0800000000000000" charset="-122"/>
            </a:endParaRPr>
          </a:p>
          <a:p>
            <a:pPr>
              <a:lnSpc>
                <a:spcPts val="3460"/>
              </a:lnSpc>
            </a:pPr>
          </a:p>
        </p:txBody>
      </p:sp>
      <p:sp>
        <p:nvSpPr>
          <p:cNvPr id="38" name="TextBox 38"/>
          <p:cNvSpPr txBox="1"/>
          <p:nvPr/>
        </p:nvSpPr>
        <p:spPr>
          <a:xfrm>
            <a:off x="10808475" y="6105298"/>
            <a:ext cx="5546716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思源黑体 Heavy" panose="020B0A00000000000000" charset="-122"/>
              </a:rPr>
              <a:t>EQ</a:t>
            </a:r>
            <a:endParaRPr lang="en-US" sz="2800">
              <a:solidFill>
                <a:srgbClr val="000000"/>
              </a:solidFill>
              <a:latin typeface="思源黑体 Heavy" panose="020B0A00000000000000" charset="-122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0808475" y="6632528"/>
            <a:ext cx="6835799" cy="1246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00"/>
              </a:lnSpc>
            </a:pPr>
            <a:r>
              <a:rPr lang="en-US" sz="1700">
                <a:solidFill>
                  <a:srgbClr val="000000"/>
                </a:solidFill>
                <a:latin typeface="思源黑体 Bold" panose="020B0800000000000000" charset="-122"/>
              </a:rPr>
              <a:t>1.Demonstrate the effect of the player's operation</a:t>
            </a:r>
            <a:endParaRPr lang="en-US" sz="1700">
              <a:solidFill>
                <a:srgbClr val="000000"/>
              </a:solidFill>
              <a:latin typeface="思源黑体 Bold" panose="020B0800000000000000" charset="-122"/>
            </a:endParaRPr>
          </a:p>
          <a:p>
            <a:pPr>
              <a:lnSpc>
                <a:spcPts val="3400"/>
              </a:lnSpc>
            </a:pPr>
            <a:r>
              <a:rPr lang="en-US" sz="1700">
                <a:solidFill>
                  <a:srgbClr val="000000"/>
                </a:solidFill>
                <a:latin typeface="思源黑体" panose="020B0500000000000000" charset="-122"/>
              </a:rPr>
              <a:t>2.</a:t>
            </a:r>
            <a:r>
              <a:rPr lang="en-US" sz="1700">
                <a:solidFill>
                  <a:srgbClr val="000000"/>
                </a:solidFill>
                <a:latin typeface="思源黑体 Bold" panose="020B0800000000000000" charset="-122"/>
              </a:rPr>
              <a:t>Showing the results after querying</a:t>
            </a:r>
            <a:endParaRPr lang="en-US" sz="1700">
              <a:solidFill>
                <a:srgbClr val="000000"/>
              </a:solidFill>
              <a:latin typeface="思源黑体 Bold" panose="020B0800000000000000" charset="-122"/>
            </a:endParaRPr>
          </a:p>
          <a:p>
            <a:pPr>
              <a:lnSpc>
                <a:spcPts val="3400"/>
              </a:lnSpc>
            </a:pPr>
            <a:r>
              <a:rPr lang="en-US" sz="1700">
                <a:solidFill>
                  <a:srgbClr val="000000"/>
                </a:solidFill>
                <a:latin typeface="思源黑体" panose="020B0500000000000000" charset="-122"/>
              </a:rPr>
              <a:t>3.</a:t>
            </a:r>
            <a:r>
              <a:rPr lang="en-US" sz="1700">
                <a:solidFill>
                  <a:srgbClr val="000000"/>
                </a:solidFill>
                <a:latin typeface="思源黑体 Bold" panose="020B0800000000000000" charset="-122"/>
              </a:rPr>
              <a:t>Showing details of the cards in the deck</a:t>
            </a:r>
            <a:endParaRPr lang="en-US" sz="1700">
              <a:solidFill>
                <a:srgbClr val="000000"/>
              </a:solidFill>
              <a:latin typeface="思源黑体 Bold" panose="020B0800000000000000" charset="-122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0098616" y="2426844"/>
            <a:ext cx="5203556" cy="712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284EFF"/>
                </a:solidFill>
                <a:latin typeface="思源黑体 Heavy" panose="020B0A00000000000000" charset="-122"/>
              </a:rPr>
              <a:t>Trading Functions</a:t>
            </a:r>
            <a:endParaRPr lang="en-US" sz="42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890361" y="2393824"/>
            <a:ext cx="4127759" cy="712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284EFF"/>
                </a:solidFill>
                <a:latin typeface="思源黑体 Heavy" panose="020B0A00000000000000" charset="-122"/>
              </a:rPr>
              <a:t>Data Function</a:t>
            </a:r>
            <a:endParaRPr lang="en-US" sz="42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140388" y="4642258"/>
            <a:ext cx="8120667" cy="193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思源黑体 Heavy" panose="020B0A00000000000000" charset="-122"/>
              </a:rPr>
              <a:t>1.</a:t>
            </a:r>
            <a:r>
              <a:rPr lang="en-US" sz="2200">
                <a:solidFill>
                  <a:srgbClr val="000000"/>
                </a:solidFill>
                <a:latin typeface="思源黑体 Heavy" panose="020B0A00000000000000" charset="-122"/>
              </a:rPr>
              <a:t>Player's personal performance information</a:t>
            </a:r>
            <a:endParaRPr lang="en-US" sz="2200">
              <a:solidFill>
                <a:srgbClr val="000000"/>
              </a:solidFill>
              <a:latin typeface="思源黑体 Heavy" panose="020B0A00000000000000" charset="-122"/>
            </a:endParaRPr>
          </a:p>
          <a:p>
            <a:pPr>
              <a:lnSpc>
                <a:spcPts val="3080"/>
              </a:lnSpc>
              <a:spcBef>
                <a:spcPct val="0"/>
              </a:spcBef>
            </a:pP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思源黑体 Heavy" panose="020B0A00000000000000" charset="-122"/>
              </a:rPr>
              <a:t>2.Information on all card libraries</a:t>
            </a:r>
            <a:endParaRPr lang="en-US" sz="2200">
              <a:solidFill>
                <a:srgbClr val="000000"/>
              </a:solidFill>
              <a:latin typeface="思源黑体 Heavy" panose="020B0A00000000000000" charset="-122"/>
            </a:endParaRPr>
          </a:p>
          <a:p>
            <a:pPr>
              <a:lnSpc>
                <a:spcPts val="3080"/>
              </a:lnSpc>
              <a:spcBef>
                <a:spcPct val="0"/>
              </a:spcBef>
            </a:pP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思源黑体 Heavy" panose="020B0A00000000000000" charset="-122"/>
              </a:rPr>
              <a:t>3.Card Interaction Function Library</a:t>
            </a:r>
            <a:endParaRPr lang="en-US" sz="2200">
              <a:solidFill>
                <a:srgbClr val="000000"/>
              </a:solidFill>
              <a:latin typeface="思源黑体 Heavy" panose="020B0A00000000000000" charset="-122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4325660" y="588153"/>
            <a:ext cx="282535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284EFF"/>
                </a:solidFill>
                <a:latin typeface="思源黑体 Heavy" panose="020B0A00000000000000" charset="-122"/>
              </a:rPr>
              <a:t> Battle for the Originium</a:t>
            </a:r>
            <a:endParaRPr lang="en-US" sz="18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849585" y="2314525"/>
            <a:ext cx="7608039" cy="2828975"/>
            <a:chOff x="0" y="0"/>
            <a:chExt cx="10144052" cy="3771966"/>
          </a:xfrm>
        </p:grpSpPr>
        <p:sp>
          <p:nvSpPr>
            <p:cNvPr id="3" name="Freeform 3"/>
            <p:cNvSpPr/>
            <p:nvPr/>
          </p:nvSpPr>
          <p:spPr>
            <a:xfrm>
              <a:off x="5195218" y="0"/>
              <a:ext cx="4948833" cy="3771966"/>
            </a:xfrm>
            <a:custGeom>
              <a:avLst/>
              <a:gdLst/>
              <a:ahLst/>
              <a:cxnLst/>
              <a:rect l="l" t="t" r="r" b="b"/>
              <a:pathLst>
                <a:path w="4948833" h="3771966">
                  <a:moveTo>
                    <a:pt x="0" y="0"/>
                  </a:moveTo>
                  <a:lnTo>
                    <a:pt x="4948834" y="0"/>
                  </a:lnTo>
                  <a:lnTo>
                    <a:pt x="4948834" y="3771966"/>
                  </a:lnTo>
                  <a:lnTo>
                    <a:pt x="0" y="3771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20743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195218" cy="3771966"/>
            </a:xfrm>
            <a:custGeom>
              <a:avLst/>
              <a:gdLst/>
              <a:ahLst/>
              <a:cxnLst/>
              <a:rect l="l" t="t" r="r" b="b"/>
              <a:pathLst>
                <a:path w="5195218" h="3771966">
                  <a:moveTo>
                    <a:pt x="0" y="0"/>
                  </a:moveTo>
                  <a:lnTo>
                    <a:pt x="5195218" y="0"/>
                  </a:lnTo>
                  <a:lnTo>
                    <a:pt x="5195218" y="3771966"/>
                  </a:lnTo>
                  <a:lnTo>
                    <a:pt x="0" y="3771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5017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0">
            <a:off x="849585" y="6528789"/>
            <a:ext cx="7625739" cy="2835556"/>
            <a:chOff x="0" y="0"/>
            <a:chExt cx="10167651" cy="3780742"/>
          </a:xfrm>
        </p:grpSpPr>
        <p:sp>
          <p:nvSpPr>
            <p:cNvPr id="6" name="Freeform 6"/>
            <p:cNvSpPr/>
            <p:nvPr/>
          </p:nvSpPr>
          <p:spPr>
            <a:xfrm>
              <a:off x="5207305" y="0"/>
              <a:ext cx="4960347" cy="3780742"/>
            </a:xfrm>
            <a:custGeom>
              <a:avLst/>
              <a:gdLst/>
              <a:ahLst/>
              <a:cxnLst/>
              <a:rect l="l" t="t" r="r" b="b"/>
              <a:pathLst>
                <a:path w="4960347" h="3780742">
                  <a:moveTo>
                    <a:pt x="0" y="0"/>
                  </a:moveTo>
                  <a:lnTo>
                    <a:pt x="4960346" y="0"/>
                  </a:lnTo>
                  <a:lnTo>
                    <a:pt x="4960346" y="3780742"/>
                  </a:lnTo>
                  <a:lnTo>
                    <a:pt x="0" y="37807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20743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5207305" cy="3780742"/>
            </a:xfrm>
            <a:custGeom>
              <a:avLst/>
              <a:gdLst/>
              <a:ahLst/>
              <a:cxnLst/>
              <a:rect l="l" t="t" r="r" b="b"/>
              <a:pathLst>
                <a:path w="5207305" h="3780742">
                  <a:moveTo>
                    <a:pt x="0" y="0"/>
                  </a:moveTo>
                  <a:lnTo>
                    <a:pt x="5207305" y="0"/>
                  </a:lnTo>
                  <a:lnTo>
                    <a:pt x="5207305" y="3780742"/>
                  </a:lnTo>
                  <a:lnTo>
                    <a:pt x="0" y="37807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5017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9866067" y="3008546"/>
            <a:ext cx="2620069" cy="2616794"/>
          </a:xfrm>
          <a:custGeom>
            <a:avLst/>
            <a:gdLst/>
            <a:ahLst/>
            <a:cxnLst/>
            <a:rect l="l" t="t" r="r" b="b"/>
            <a:pathLst>
              <a:path w="2620069" h="2616794">
                <a:moveTo>
                  <a:pt x="0" y="0"/>
                </a:moveTo>
                <a:lnTo>
                  <a:pt x="2620069" y="0"/>
                </a:lnTo>
                <a:lnTo>
                  <a:pt x="2620069" y="2616794"/>
                </a:lnTo>
                <a:lnTo>
                  <a:pt x="0" y="2616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043565" y="2772900"/>
            <a:ext cx="4838686" cy="5459730"/>
          </a:xfrm>
          <a:custGeom>
            <a:avLst/>
            <a:gdLst/>
            <a:ahLst/>
            <a:cxnLst/>
            <a:rect l="l" t="t" r="r" b="b"/>
            <a:pathLst>
              <a:path w="4838686" h="5459730">
                <a:moveTo>
                  <a:pt x="0" y="0"/>
                </a:moveTo>
                <a:lnTo>
                  <a:pt x="4838686" y="0"/>
                </a:lnTo>
                <a:lnTo>
                  <a:pt x="4838686" y="5459730"/>
                </a:lnTo>
                <a:lnTo>
                  <a:pt x="0" y="54597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30406" y="3487373"/>
            <a:ext cx="1891393" cy="1891393"/>
          </a:xfrm>
          <a:custGeom>
            <a:avLst/>
            <a:gdLst/>
            <a:ahLst/>
            <a:cxnLst/>
            <a:rect l="l" t="t" r="r" b="b"/>
            <a:pathLst>
              <a:path w="1891393" h="1891393">
                <a:moveTo>
                  <a:pt x="0" y="0"/>
                </a:moveTo>
                <a:lnTo>
                  <a:pt x="1891392" y="0"/>
                </a:lnTo>
                <a:lnTo>
                  <a:pt x="1891392" y="1891393"/>
                </a:lnTo>
                <a:lnTo>
                  <a:pt x="0" y="18913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849585" y="470996"/>
            <a:ext cx="11055950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思源黑体 Heavy" panose="020B0A00000000000000" charset="-122"/>
              </a:rPr>
              <a:t>Function Point Calculation</a:t>
            </a:r>
            <a:endParaRPr lang="en-US" sz="5600">
              <a:solidFill>
                <a:srgbClr val="000000"/>
              </a:solidFill>
              <a:latin typeface="思源黑体 Heavy" panose="020B0A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90391" y="2527216"/>
            <a:ext cx="5893879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84EFF"/>
                </a:solidFill>
                <a:latin typeface="思源黑体 Heavy" panose="020B0A00000000000000" charset="-122"/>
              </a:rPr>
              <a:t>FP=10ILF+7EIF+4EI+5EO+4EQ</a:t>
            </a:r>
            <a:endParaRPr lang="en-US" sz="30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90391" y="6803808"/>
            <a:ext cx="5126237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84EFF"/>
                </a:solidFill>
                <a:latin typeface="思源黑体 Heavy" panose="020B0A00000000000000" charset="-122"/>
              </a:rPr>
              <a:t>AFP</a:t>
            </a:r>
            <a:endParaRPr lang="en-US" sz="30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90391" y="3287348"/>
            <a:ext cx="5126237" cy="1325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2800" spc="139">
                <a:solidFill>
                  <a:srgbClr val="000000"/>
                </a:solidFill>
                <a:latin typeface="思源黑体 Bold" panose="020B0800000000000000" charset="-122"/>
              </a:rPr>
              <a:t>10*3+7*4+4*4+2*5+4*3</a:t>
            </a:r>
            <a:endParaRPr lang="en-US" sz="2800" spc="139">
              <a:solidFill>
                <a:srgbClr val="000000"/>
              </a:solidFill>
              <a:latin typeface="思源黑体 Bold" panose="020B0800000000000000" charset="-122"/>
            </a:endParaRPr>
          </a:p>
          <a:p>
            <a:pPr>
              <a:lnSpc>
                <a:spcPts val="5600"/>
              </a:lnSpc>
            </a:pPr>
            <a:r>
              <a:rPr lang="en-US" sz="2800" spc="139">
                <a:solidFill>
                  <a:srgbClr val="000000"/>
                </a:solidFill>
                <a:latin typeface="思源黑体 Bold" panose="020B0800000000000000" charset="-122"/>
              </a:rPr>
              <a:t>=96</a:t>
            </a:r>
            <a:endParaRPr lang="en-US" sz="2800" spc="139">
              <a:solidFill>
                <a:srgbClr val="000000"/>
              </a:solidFill>
              <a:latin typeface="思源黑体 Bold" panose="020B0800000000000000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325660" y="588153"/>
            <a:ext cx="282535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284EFF"/>
                </a:solidFill>
                <a:latin typeface="思源黑体 Heavy" panose="020B0A00000000000000" charset="-122"/>
              </a:rPr>
              <a:t> Battle for the Originium</a:t>
            </a:r>
            <a:endParaRPr lang="en-US" sz="18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90391" y="7477615"/>
            <a:ext cx="6553272" cy="146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思源黑体 Bold" panose="020B0800000000000000" charset="-122"/>
              </a:rPr>
              <a:t>Early stage: FP*1.5 = 144</a:t>
            </a:r>
            <a:endParaRPr lang="en-US" sz="2800">
              <a:solidFill>
                <a:srgbClr val="000000"/>
              </a:solidFill>
              <a:latin typeface="思源黑体 Bold" panose="020B0800000000000000" charset="-122"/>
            </a:endParaRPr>
          </a:p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思源黑体 Bold" panose="020B0800000000000000" charset="-122"/>
              </a:rPr>
              <a:t>Middle stage: FP*1.26 = 120.96</a:t>
            </a:r>
            <a:endParaRPr lang="en-US" sz="2800">
              <a:solidFill>
                <a:srgbClr val="000000"/>
              </a:solidFill>
              <a:latin typeface="思源黑体 Bold" panose="020B0800000000000000" charset="-122"/>
            </a:endParaRPr>
          </a:p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思源黑体 Bold" panose="020B0800000000000000" charset="-122"/>
              </a:rPr>
              <a:t>End: FP*1.0 = 96</a:t>
            </a:r>
            <a:endParaRPr lang="en-US" sz="2800">
              <a:solidFill>
                <a:srgbClr val="000000"/>
              </a:solidFill>
              <a:latin typeface="思源黑体 Bold" panose="020B0800000000000000" charset="-122"/>
            </a:endParaRPr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971952" y="2577013"/>
            <a:ext cx="465948" cy="465948"/>
            <a:chOff x="0" y="0"/>
            <a:chExt cx="621264" cy="621264"/>
          </a:xfrm>
        </p:grpSpPr>
        <p:grpSp>
          <p:nvGrpSpPr>
            <p:cNvPr id="3" name="Group 3"/>
            <p:cNvGrpSpPr/>
            <p:nvPr/>
          </p:nvGrpSpPr>
          <p:grpSpPr>
            <a:xfrm rot="0">
              <a:off x="0" y="0"/>
              <a:ext cx="621264" cy="621264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D4B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126716" y="195685"/>
              <a:ext cx="367831" cy="229895"/>
            </a:xfrm>
            <a:custGeom>
              <a:avLst/>
              <a:gdLst/>
              <a:ahLst/>
              <a:cxnLst/>
              <a:rect l="l" t="t" r="r" b="b"/>
              <a:pathLst>
                <a:path w="367831" h="229895">
                  <a:moveTo>
                    <a:pt x="0" y="0"/>
                  </a:moveTo>
                  <a:lnTo>
                    <a:pt x="367832" y="0"/>
                  </a:lnTo>
                  <a:lnTo>
                    <a:pt x="367832" y="229894"/>
                  </a:lnTo>
                  <a:lnTo>
                    <a:pt x="0" y="229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9723433" y="1110042"/>
            <a:ext cx="8114118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20"/>
              </a:lnSpc>
            </a:pPr>
            <a:r>
              <a:rPr lang="en-US" sz="4600">
                <a:solidFill>
                  <a:srgbClr val="000000"/>
                </a:solidFill>
                <a:latin typeface="思源黑体 Heavy" panose="020B0A00000000000000" charset="-122"/>
              </a:rPr>
              <a:t>Use-case oriented metrics</a:t>
            </a:r>
            <a:endParaRPr lang="en-US" sz="4600">
              <a:solidFill>
                <a:srgbClr val="000000"/>
              </a:solidFill>
              <a:latin typeface="思源黑体 Heavy" panose="020B0A00000000000000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238762" y="472575"/>
            <a:ext cx="282535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284EFF"/>
                </a:solidFill>
                <a:latin typeface="思源黑体 Heavy" panose="020B0A00000000000000" charset="-122"/>
              </a:rPr>
              <a:t> Battle for the Originium</a:t>
            </a:r>
            <a:endParaRPr lang="en-US" sz="18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716522" y="6677924"/>
            <a:ext cx="6835799" cy="3006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00"/>
              </a:lnSpc>
            </a:pPr>
            <a:r>
              <a:rPr lang="en-US" sz="2600">
                <a:solidFill>
                  <a:srgbClr val="000000"/>
                </a:solidFill>
                <a:latin typeface="思源黑体" panose="020B0500000000000000" charset="-122"/>
              </a:rPr>
              <a:t>Completion time is approximately 120 days</a:t>
            </a:r>
            <a:endParaRPr lang="en-US" sz="2600">
              <a:solidFill>
                <a:srgbClr val="000000"/>
              </a:solidFill>
              <a:latin typeface="思源黑体" panose="020B0500000000000000" charset="-122"/>
            </a:endParaRPr>
          </a:p>
          <a:p>
            <a:pPr>
              <a:lnSpc>
                <a:spcPts val="5200"/>
              </a:lnSpc>
            </a:pPr>
            <a:r>
              <a:rPr lang="en-US" sz="2600">
                <a:solidFill>
                  <a:srgbClr val="000000"/>
                </a:solidFill>
                <a:latin typeface="思源黑体" panose="020B0500000000000000" charset="-122"/>
              </a:rPr>
              <a:t>Average of 4.85 days per case</a:t>
            </a:r>
            <a:endParaRPr lang="en-US" sz="2600">
              <a:solidFill>
                <a:srgbClr val="000000"/>
              </a:solidFill>
              <a:latin typeface="思源黑体" panose="020B0500000000000000" charset="-122"/>
            </a:endParaRPr>
          </a:p>
          <a:p>
            <a:pPr>
              <a:lnSpc>
                <a:spcPts val="5200"/>
              </a:lnSpc>
            </a:pPr>
            <a:r>
              <a:rPr lang="en-US" sz="2600">
                <a:solidFill>
                  <a:srgbClr val="000000"/>
                </a:solidFill>
                <a:latin typeface="思源黑体" panose="020B0500000000000000" charset="-122"/>
              </a:rPr>
              <a:t>Delay of 2 days per case</a:t>
            </a:r>
            <a:endParaRPr lang="en-US" sz="2600">
              <a:solidFill>
                <a:srgbClr val="000000"/>
              </a:solidFill>
              <a:latin typeface="思源黑体" panose="020B0500000000000000" charset="-122"/>
            </a:endParaRPr>
          </a:p>
          <a:p>
            <a:pPr>
              <a:lnSpc>
                <a:spcPts val="5200"/>
              </a:lnSpc>
            </a:pPr>
            <a:r>
              <a:rPr lang="en-US" sz="2600">
                <a:solidFill>
                  <a:srgbClr val="000000"/>
                </a:solidFill>
                <a:latin typeface="思源黑体" panose="020B0500000000000000" charset="-122"/>
              </a:rPr>
              <a:t>Average use case delay = 2*26/26 = 2days</a:t>
            </a:r>
            <a:endParaRPr lang="en-US" sz="2600">
              <a:solidFill>
                <a:srgbClr val="000000"/>
              </a:solidFill>
              <a:latin typeface="思源黑体" panose="020B0500000000000000" charset="-122"/>
            </a:endParaRPr>
          </a:p>
          <a:p>
            <a:pPr>
              <a:lnSpc>
                <a:spcPts val="3200"/>
              </a:lnSpc>
            </a:pPr>
          </a:p>
        </p:txBody>
      </p:sp>
      <p:sp>
        <p:nvSpPr>
          <p:cNvPr id="10" name="TextBox 10"/>
          <p:cNvSpPr txBox="1"/>
          <p:nvPr/>
        </p:nvSpPr>
        <p:spPr>
          <a:xfrm>
            <a:off x="10716522" y="2529388"/>
            <a:ext cx="6127940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思源黑体 Heavy" panose="020B0A00000000000000" charset="-122"/>
              </a:rPr>
              <a:t>Average use case size</a:t>
            </a:r>
            <a:endParaRPr lang="en-US" sz="2800">
              <a:solidFill>
                <a:srgbClr val="000000"/>
              </a:solidFill>
              <a:latin typeface="思源黑体 Heavy" panose="020B0A00000000000000" charset="-122"/>
            </a:endParaRPr>
          </a:p>
          <a:p>
            <a:pPr>
              <a:lnSpc>
                <a:spcPts val="3920"/>
              </a:lnSpc>
              <a:spcBef>
                <a:spcPct val="0"/>
              </a:spcBef>
            </a:pPr>
          </a:p>
        </p:txBody>
      </p:sp>
      <p:sp>
        <p:nvSpPr>
          <p:cNvPr id="11" name="TextBox 11"/>
          <p:cNvSpPr txBox="1"/>
          <p:nvPr/>
        </p:nvSpPr>
        <p:spPr>
          <a:xfrm>
            <a:off x="10716522" y="3041139"/>
            <a:ext cx="6835799" cy="3212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00"/>
              </a:lnSpc>
            </a:pPr>
            <a:r>
              <a:rPr lang="en-US" sz="2600">
                <a:solidFill>
                  <a:srgbClr val="000000"/>
                </a:solidFill>
                <a:latin typeface="思源黑体" panose="020B0500000000000000" charset="-122"/>
              </a:rPr>
              <a:t>There are 38 scenes in total</a:t>
            </a:r>
            <a:endParaRPr lang="en-US" sz="2600">
              <a:solidFill>
                <a:srgbClr val="000000"/>
              </a:solidFill>
              <a:latin typeface="思源黑体" panose="020B0500000000000000" charset="-122"/>
            </a:endParaRPr>
          </a:p>
          <a:p>
            <a:pPr>
              <a:lnSpc>
                <a:spcPts val="5200"/>
              </a:lnSpc>
            </a:pPr>
            <a:r>
              <a:rPr lang="en-US" sz="2600">
                <a:solidFill>
                  <a:srgbClr val="000000"/>
                </a:solidFill>
                <a:latin typeface="思源黑体" panose="020B0500000000000000" charset="-122"/>
              </a:rPr>
              <a:t>A total of 26 use cases exist</a:t>
            </a:r>
            <a:endParaRPr lang="en-US" sz="2600">
              <a:solidFill>
                <a:srgbClr val="000000"/>
              </a:solidFill>
              <a:latin typeface="思源黑体" panose="020B0500000000000000" charset="-122"/>
            </a:endParaRPr>
          </a:p>
          <a:p>
            <a:pPr>
              <a:lnSpc>
                <a:spcPts val="5200"/>
              </a:lnSpc>
            </a:pPr>
            <a:r>
              <a:rPr lang="en-US" sz="2600">
                <a:solidFill>
                  <a:srgbClr val="000000"/>
                </a:solidFill>
                <a:latin typeface="思源黑体" panose="020B0500000000000000" charset="-122"/>
              </a:rPr>
              <a:t>Average use case size = 38/26 = 19/13</a:t>
            </a:r>
            <a:endParaRPr lang="en-US" sz="2600">
              <a:solidFill>
                <a:srgbClr val="000000"/>
              </a:solidFill>
              <a:latin typeface="思源黑体" panose="020B0500000000000000" charset="-122"/>
            </a:endParaRPr>
          </a:p>
          <a:p>
            <a:pPr>
              <a:lnSpc>
                <a:spcPts val="5200"/>
              </a:lnSpc>
            </a:pPr>
          </a:p>
          <a:p>
            <a:pPr>
              <a:lnSpc>
                <a:spcPts val="5200"/>
              </a:lnSpc>
            </a:pPr>
          </a:p>
        </p:txBody>
      </p:sp>
      <p:sp>
        <p:nvSpPr>
          <p:cNvPr id="12" name="TextBox 12"/>
          <p:cNvSpPr txBox="1"/>
          <p:nvPr/>
        </p:nvSpPr>
        <p:spPr>
          <a:xfrm>
            <a:off x="10914785" y="5692887"/>
            <a:ext cx="4860916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思源黑体 Heavy" panose="020B0A00000000000000" charset="-122"/>
              </a:rPr>
              <a:t>Average use case delay</a:t>
            </a:r>
            <a:endParaRPr lang="en-US" sz="2800">
              <a:solidFill>
                <a:srgbClr val="000000"/>
              </a:solidFill>
              <a:latin typeface="思源黑体 Heavy" panose="020B0A00000000000000" charset="-122"/>
            </a:endParaRPr>
          </a:p>
        </p:txBody>
      </p:sp>
      <p:grpSp>
        <p:nvGrpSpPr>
          <p:cNvPr id="13" name="Group 13"/>
          <p:cNvGrpSpPr/>
          <p:nvPr/>
        </p:nvGrpSpPr>
        <p:grpSpPr>
          <a:xfrm rot="0">
            <a:off x="9971952" y="5719628"/>
            <a:ext cx="465948" cy="465948"/>
            <a:chOff x="0" y="0"/>
            <a:chExt cx="621264" cy="621264"/>
          </a:xfrm>
        </p:grpSpPr>
        <p:grpSp>
          <p:nvGrpSpPr>
            <p:cNvPr id="14" name="Group 14"/>
            <p:cNvGrpSpPr/>
            <p:nvPr/>
          </p:nvGrpSpPr>
          <p:grpSpPr>
            <a:xfrm rot="0">
              <a:off x="0" y="0"/>
              <a:ext cx="621264" cy="621264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D4B4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id="17" name="Freeform 17"/>
            <p:cNvSpPr/>
            <p:nvPr/>
          </p:nvSpPr>
          <p:spPr>
            <a:xfrm>
              <a:off x="126716" y="195685"/>
              <a:ext cx="367831" cy="229895"/>
            </a:xfrm>
            <a:custGeom>
              <a:avLst/>
              <a:gdLst/>
              <a:ahLst/>
              <a:cxnLst/>
              <a:rect l="l" t="t" r="r" b="b"/>
              <a:pathLst>
                <a:path w="367831" h="229895">
                  <a:moveTo>
                    <a:pt x="0" y="0"/>
                  </a:moveTo>
                  <a:lnTo>
                    <a:pt x="367832" y="0"/>
                  </a:lnTo>
                  <a:lnTo>
                    <a:pt x="367832" y="229894"/>
                  </a:lnTo>
                  <a:lnTo>
                    <a:pt x="0" y="229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-543679" y="0"/>
            <a:ext cx="9963181" cy="9950727"/>
          </a:xfrm>
          <a:custGeom>
            <a:avLst/>
            <a:gdLst/>
            <a:ahLst/>
            <a:cxnLst/>
            <a:rect l="l" t="t" r="r" b="b"/>
            <a:pathLst>
              <a:path w="9963181" h="9950727">
                <a:moveTo>
                  <a:pt x="0" y="0"/>
                </a:moveTo>
                <a:lnTo>
                  <a:pt x="9963181" y="0"/>
                </a:lnTo>
                <a:lnTo>
                  <a:pt x="9963181" y="9950727"/>
                </a:lnTo>
                <a:lnTo>
                  <a:pt x="0" y="9950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9" name="Group 19"/>
          <p:cNvGrpSpPr>
            <a:grpSpLocks noChangeAspect="1"/>
          </p:cNvGrpSpPr>
          <p:nvPr/>
        </p:nvGrpSpPr>
        <p:grpSpPr>
          <a:xfrm rot="0">
            <a:off x="0" y="342630"/>
            <a:ext cx="9044719" cy="9341385"/>
            <a:chOff x="0" y="0"/>
            <a:chExt cx="6350000" cy="6558280"/>
          </a:xfrm>
        </p:grpSpPr>
        <p:sp>
          <p:nvSpPr>
            <p:cNvPr id="20" name="Freeform 20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4"/>
              <a:stretch>
                <a:fillRect l="-8069" r="-8069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EDF0F4"/>
            </a:solidFill>
          </p:spPr>
        </p:sp>
      </p:grp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971952" y="2577013"/>
            <a:ext cx="465948" cy="465948"/>
            <a:chOff x="0" y="0"/>
            <a:chExt cx="621264" cy="621264"/>
          </a:xfrm>
        </p:grpSpPr>
        <p:grpSp>
          <p:nvGrpSpPr>
            <p:cNvPr id="3" name="Group 3"/>
            <p:cNvGrpSpPr/>
            <p:nvPr/>
          </p:nvGrpSpPr>
          <p:grpSpPr>
            <a:xfrm rot="0">
              <a:off x="0" y="0"/>
              <a:ext cx="621264" cy="621264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D4B4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126716" y="195685"/>
              <a:ext cx="367831" cy="229895"/>
            </a:xfrm>
            <a:custGeom>
              <a:avLst/>
              <a:gdLst/>
              <a:ahLst/>
              <a:cxnLst/>
              <a:rect l="l" t="t" r="r" b="b"/>
              <a:pathLst>
                <a:path w="367831" h="229895">
                  <a:moveTo>
                    <a:pt x="0" y="0"/>
                  </a:moveTo>
                  <a:lnTo>
                    <a:pt x="367832" y="0"/>
                  </a:lnTo>
                  <a:lnTo>
                    <a:pt x="367832" y="229894"/>
                  </a:lnTo>
                  <a:lnTo>
                    <a:pt x="0" y="229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0204926" y="1176838"/>
            <a:ext cx="8114118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20"/>
              </a:lnSpc>
            </a:pPr>
            <a:r>
              <a:rPr lang="en-US" sz="4600">
                <a:solidFill>
                  <a:srgbClr val="000000"/>
                </a:solidFill>
                <a:latin typeface="思源黑体 Heavy" panose="020B0A00000000000000" charset="-122"/>
              </a:rPr>
              <a:t>Object-oriented metrics</a:t>
            </a:r>
            <a:endParaRPr lang="en-US" sz="4600">
              <a:solidFill>
                <a:srgbClr val="000000"/>
              </a:solidFill>
              <a:latin typeface="思源黑体 Heavy" panose="020B0A00000000000000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238762" y="472575"/>
            <a:ext cx="282535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284EFF"/>
                </a:solidFill>
                <a:latin typeface="思源黑体 Heavy" panose="020B0A00000000000000" charset="-122"/>
              </a:rPr>
              <a:t> Battle for the Originium</a:t>
            </a:r>
            <a:endParaRPr lang="en-US" sz="18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04926" y="6944635"/>
            <a:ext cx="8474293" cy="3006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00"/>
              </a:lnSpc>
            </a:pPr>
            <a:r>
              <a:rPr lang="en-US" sz="2600">
                <a:solidFill>
                  <a:srgbClr val="000000"/>
                </a:solidFill>
                <a:latin typeface="思源黑体" panose="020B0500000000000000" charset="-122"/>
              </a:rPr>
              <a:t>DIT:</a:t>
            </a:r>
            <a:endParaRPr lang="en-US" sz="2600">
              <a:solidFill>
                <a:srgbClr val="000000"/>
              </a:solidFill>
              <a:latin typeface="思源黑体" panose="020B0500000000000000" charset="-122"/>
            </a:endParaRPr>
          </a:p>
          <a:p>
            <a:pPr>
              <a:lnSpc>
                <a:spcPts val="5200"/>
              </a:lnSpc>
            </a:pPr>
            <a:r>
              <a:rPr lang="en-US" sz="2600">
                <a:solidFill>
                  <a:srgbClr val="000000"/>
                </a:solidFill>
                <a:latin typeface="思源黑体" panose="020B0500000000000000" charset="-122"/>
              </a:rPr>
              <a:t>Card=1,character card,basic card, faction card=2,Section=1,volumn,language,screen=2</a:t>
            </a:r>
            <a:endParaRPr lang="en-US" sz="2600">
              <a:solidFill>
                <a:srgbClr val="000000"/>
              </a:solidFill>
              <a:latin typeface="思源黑体" panose="020B0500000000000000" charset="-122"/>
            </a:endParaRPr>
          </a:p>
          <a:p>
            <a:pPr>
              <a:lnSpc>
                <a:spcPts val="5200"/>
              </a:lnSpc>
            </a:pPr>
            <a:r>
              <a:rPr lang="en-US" sz="2600">
                <a:solidFill>
                  <a:srgbClr val="000000"/>
                </a:solidFill>
                <a:latin typeface="思源黑体" panose="020B0500000000000000" charset="-122"/>
              </a:rPr>
              <a:t>All other values are 1</a:t>
            </a:r>
            <a:endParaRPr lang="en-US" sz="2600">
              <a:solidFill>
                <a:srgbClr val="000000"/>
              </a:solidFill>
              <a:latin typeface="思源黑体" panose="020B0500000000000000" charset="-122"/>
            </a:endParaRPr>
          </a:p>
          <a:p>
            <a:pPr>
              <a:lnSpc>
                <a:spcPts val="3200"/>
              </a:lnSpc>
            </a:pPr>
          </a:p>
        </p:txBody>
      </p:sp>
      <p:sp>
        <p:nvSpPr>
          <p:cNvPr id="10" name="TextBox 10"/>
          <p:cNvSpPr txBox="1"/>
          <p:nvPr/>
        </p:nvSpPr>
        <p:spPr>
          <a:xfrm>
            <a:off x="10716522" y="2529388"/>
            <a:ext cx="6127940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思源黑体 Heavy" panose="020B0A00000000000000" charset="-122"/>
              </a:rPr>
              <a:t>Class Complexity</a:t>
            </a:r>
            <a:endParaRPr lang="en-US" sz="2800">
              <a:solidFill>
                <a:srgbClr val="000000"/>
              </a:solidFill>
              <a:latin typeface="思源黑体 Heavy" panose="020B0A00000000000000" charset="-122"/>
            </a:endParaRPr>
          </a:p>
          <a:p>
            <a:pPr>
              <a:lnSpc>
                <a:spcPts val="3920"/>
              </a:lnSpc>
              <a:spcBef>
                <a:spcPct val="0"/>
              </a:spcBef>
            </a:pPr>
          </a:p>
        </p:txBody>
      </p:sp>
      <p:sp>
        <p:nvSpPr>
          <p:cNvPr id="11" name="TextBox 11"/>
          <p:cNvSpPr txBox="1"/>
          <p:nvPr/>
        </p:nvSpPr>
        <p:spPr>
          <a:xfrm>
            <a:off x="9971952" y="3041139"/>
            <a:ext cx="8316048" cy="4526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00"/>
              </a:lnSpc>
            </a:pPr>
            <a:r>
              <a:rPr lang="en-US" sz="2600">
                <a:solidFill>
                  <a:srgbClr val="000000"/>
                </a:solidFill>
                <a:latin typeface="思源黑体" panose="020B0500000000000000" charset="-122"/>
              </a:rPr>
              <a:t> WMC:</a:t>
            </a:r>
            <a:endParaRPr lang="en-US" sz="2600">
              <a:solidFill>
                <a:srgbClr val="000000"/>
              </a:solidFill>
              <a:latin typeface="思源黑体" panose="020B0500000000000000" charset="-122"/>
            </a:endParaRPr>
          </a:p>
          <a:p>
            <a:pPr>
              <a:lnSpc>
                <a:spcPts val="5200"/>
              </a:lnSpc>
            </a:pPr>
            <a:r>
              <a:rPr lang="en-US" sz="2600">
                <a:solidFill>
                  <a:srgbClr val="000000"/>
                </a:solidFill>
                <a:latin typeface="思源黑体" panose="020B0500000000000000" charset="-122"/>
              </a:rPr>
              <a:t>Card=19, Character card=6, Basic card=14, Faction card=19, Battle record=2.Player=3, Friend=2, Battle Board=2, Section=6, Volumn=2, Language=1, Screen=3</a:t>
            </a:r>
            <a:endParaRPr lang="en-US" sz="2600">
              <a:solidFill>
                <a:srgbClr val="000000"/>
              </a:solidFill>
              <a:latin typeface="思源黑体" panose="020B0500000000000000" charset="-122"/>
            </a:endParaRPr>
          </a:p>
          <a:p>
            <a:pPr>
              <a:lnSpc>
                <a:spcPts val="5200"/>
              </a:lnSpc>
            </a:pPr>
          </a:p>
          <a:p>
            <a:pPr>
              <a:lnSpc>
                <a:spcPts val="5200"/>
              </a:lnSpc>
            </a:pPr>
          </a:p>
        </p:txBody>
      </p:sp>
      <p:sp>
        <p:nvSpPr>
          <p:cNvPr id="12" name="TextBox 12"/>
          <p:cNvSpPr txBox="1"/>
          <p:nvPr/>
        </p:nvSpPr>
        <p:spPr>
          <a:xfrm>
            <a:off x="10716522" y="6329157"/>
            <a:ext cx="4860916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思源黑体 Heavy" panose="020B0A00000000000000" charset="-122"/>
              </a:rPr>
              <a:t>Depth of Inheritance Tree</a:t>
            </a:r>
            <a:endParaRPr lang="en-US" sz="2800">
              <a:solidFill>
                <a:srgbClr val="000000"/>
              </a:solidFill>
              <a:latin typeface="思源黑体 Heavy" panose="020B0A00000000000000" charset="-122"/>
            </a:endParaRPr>
          </a:p>
        </p:txBody>
      </p:sp>
      <p:grpSp>
        <p:nvGrpSpPr>
          <p:cNvPr id="13" name="Group 13"/>
          <p:cNvGrpSpPr/>
          <p:nvPr/>
        </p:nvGrpSpPr>
        <p:grpSpPr>
          <a:xfrm rot="0">
            <a:off x="10127348" y="6376782"/>
            <a:ext cx="465948" cy="465948"/>
            <a:chOff x="0" y="0"/>
            <a:chExt cx="621264" cy="621264"/>
          </a:xfrm>
        </p:grpSpPr>
        <p:grpSp>
          <p:nvGrpSpPr>
            <p:cNvPr id="14" name="Group 14"/>
            <p:cNvGrpSpPr/>
            <p:nvPr/>
          </p:nvGrpSpPr>
          <p:grpSpPr>
            <a:xfrm rot="0">
              <a:off x="0" y="0"/>
              <a:ext cx="621264" cy="621264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D4B4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id="17" name="Freeform 17"/>
            <p:cNvSpPr/>
            <p:nvPr/>
          </p:nvSpPr>
          <p:spPr>
            <a:xfrm>
              <a:off x="126716" y="195685"/>
              <a:ext cx="367831" cy="229895"/>
            </a:xfrm>
            <a:custGeom>
              <a:avLst/>
              <a:gdLst/>
              <a:ahLst/>
              <a:cxnLst/>
              <a:rect l="l" t="t" r="r" b="b"/>
              <a:pathLst>
                <a:path w="367831" h="229895">
                  <a:moveTo>
                    <a:pt x="0" y="0"/>
                  </a:moveTo>
                  <a:lnTo>
                    <a:pt x="367832" y="0"/>
                  </a:lnTo>
                  <a:lnTo>
                    <a:pt x="367832" y="229894"/>
                  </a:lnTo>
                  <a:lnTo>
                    <a:pt x="0" y="2298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-543679" y="0"/>
            <a:ext cx="9963181" cy="9950727"/>
          </a:xfrm>
          <a:custGeom>
            <a:avLst/>
            <a:gdLst/>
            <a:ahLst/>
            <a:cxnLst/>
            <a:rect l="l" t="t" r="r" b="b"/>
            <a:pathLst>
              <a:path w="9963181" h="9950727">
                <a:moveTo>
                  <a:pt x="0" y="0"/>
                </a:moveTo>
                <a:lnTo>
                  <a:pt x="9963181" y="0"/>
                </a:lnTo>
                <a:lnTo>
                  <a:pt x="9963181" y="9950727"/>
                </a:lnTo>
                <a:lnTo>
                  <a:pt x="0" y="9950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0" y="0"/>
            <a:ext cx="9844751" cy="10287000"/>
          </a:xfrm>
          <a:custGeom>
            <a:avLst/>
            <a:gdLst/>
            <a:ahLst/>
            <a:cxnLst/>
            <a:rect l="l" t="t" r="r" b="b"/>
            <a:pathLst>
              <a:path w="9844751" h="10287000">
                <a:moveTo>
                  <a:pt x="0" y="0"/>
                </a:moveTo>
                <a:lnTo>
                  <a:pt x="9844751" y="0"/>
                </a:lnTo>
                <a:lnTo>
                  <a:pt x="98447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772" r="-16772"/>
            </a:stretch>
          </a:blipFill>
        </p:spPr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65500" y="3255212"/>
            <a:ext cx="2049542" cy="2046980"/>
          </a:xfrm>
          <a:custGeom>
            <a:avLst/>
            <a:gdLst/>
            <a:ahLst/>
            <a:cxnLst/>
            <a:rect l="l" t="t" r="r" b="b"/>
            <a:pathLst>
              <a:path w="2049542" h="2046980">
                <a:moveTo>
                  <a:pt x="0" y="0"/>
                </a:moveTo>
                <a:lnTo>
                  <a:pt x="2049542" y="0"/>
                </a:lnTo>
                <a:lnTo>
                  <a:pt x="2049542" y="2046980"/>
                </a:lnTo>
                <a:lnTo>
                  <a:pt x="0" y="204698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268035" y="3255212"/>
            <a:ext cx="2049542" cy="2046980"/>
          </a:xfrm>
          <a:custGeom>
            <a:avLst/>
            <a:gdLst/>
            <a:ahLst/>
            <a:cxnLst/>
            <a:rect l="l" t="t" r="r" b="b"/>
            <a:pathLst>
              <a:path w="2049542" h="2046980">
                <a:moveTo>
                  <a:pt x="0" y="0"/>
                </a:moveTo>
                <a:lnTo>
                  <a:pt x="2049542" y="0"/>
                </a:lnTo>
                <a:lnTo>
                  <a:pt x="2049542" y="2046980"/>
                </a:lnTo>
                <a:lnTo>
                  <a:pt x="0" y="204698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970570" y="3255212"/>
            <a:ext cx="2049542" cy="2046980"/>
          </a:xfrm>
          <a:custGeom>
            <a:avLst/>
            <a:gdLst/>
            <a:ahLst/>
            <a:cxnLst/>
            <a:rect l="l" t="t" r="r" b="b"/>
            <a:pathLst>
              <a:path w="2049542" h="2046980">
                <a:moveTo>
                  <a:pt x="0" y="0"/>
                </a:moveTo>
                <a:lnTo>
                  <a:pt x="2049542" y="0"/>
                </a:lnTo>
                <a:lnTo>
                  <a:pt x="2049542" y="2046980"/>
                </a:lnTo>
                <a:lnTo>
                  <a:pt x="0" y="204698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673106" y="3255212"/>
            <a:ext cx="2049542" cy="2046980"/>
          </a:xfrm>
          <a:custGeom>
            <a:avLst/>
            <a:gdLst/>
            <a:ahLst/>
            <a:cxnLst/>
            <a:rect l="l" t="t" r="r" b="b"/>
            <a:pathLst>
              <a:path w="2049542" h="2046980">
                <a:moveTo>
                  <a:pt x="0" y="0"/>
                </a:moveTo>
                <a:lnTo>
                  <a:pt x="2049541" y="0"/>
                </a:lnTo>
                <a:lnTo>
                  <a:pt x="2049541" y="2046980"/>
                </a:lnTo>
                <a:lnTo>
                  <a:pt x="0" y="204698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641277" y="3603730"/>
            <a:ext cx="1897988" cy="1349944"/>
          </a:xfrm>
          <a:custGeom>
            <a:avLst/>
            <a:gdLst/>
            <a:ahLst/>
            <a:cxnLst/>
            <a:rect l="l" t="t" r="r" b="b"/>
            <a:pathLst>
              <a:path w="1897988" h="1349944">
                <a:moveTo>
                  <a:pt x="0" y="0"/>
                </a:moveTo>
                <a:lnTo>
                  <a:pt x="1897989" y="0"/>
                </a:lnTo>
                <a:lnTo>
                  <a:pt x="1897989" y="1349944"/>
                </a:lnTo>
                <a:lnTo>
                  <a:pt x="0" y="13499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03527" y="3490648"/>
            <a:ext cx="1659061" cy="1576108"/>
          </a:xfrm>
          <a:custGeom>
            <a:avLst/>
            <a:gdLst/>
            <a:ahLst/>
            <a:cxnLst/>
            <a:rect l="l" t="t" r="r" b="b"/>
            <a:pathLst>
              <a:path w="1659061" h="1576108">
                <a:moveTo>
                  <a:pt x="0" y="0"/>
                </a:moveTo>
                <a:lnTo>
                  <a:pt x="1659062" y="0"/>
                </a:lnTo>
                <a:lnTo>
                  <a:pt x="1659062" y="1576108"/>
                </a:lnTo>
                <a:lnTo>
                  <a:pt x="0" y="15761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171591" y="3448473"/>
            <a:ext cx="2145986" cy="1660457"/>
          </a:xfrm>
          <a:custGeom>
            <a:avLst/>
            <a:gdLst/>
            <a:ahLst/>
            <a:cxnLst/>
            <a:rect l="l" t="t" r="r" b="b"/>
            <a:pathLst>
              <a:path w="2145986" h="1660457">
                <a:moveTo>
                  <a:pt x="0" y="0"/>
                </a:moveTo>
                <a:lnTo>
                  <a:pt x="2145986" y="0"/>
                </a:lnTo>
                <a:lnTo>
                  <a:pt x="2145986" y="1660457"/>
                </a:lnTo>
                <a:lnTo>
                  <a:pt x="0" y="16604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907506" y="3327949"/>
            <a:ext cx="1585380" cy="1901506"/>
          </a:xfrm>
          <a:custGeom>
            <a:avLst/>
            <a:gdLst/>
            <a:ahLst/>
            <a:cxnLst/>
            <a:rect l="l" t="t" r="r" b="b"/>
            <a:pathLst>
              <a:path w="1585380" h="1901506">
                <a:moveTo>
                  <a:pt x="0" y="0"/>
                </a:moveTo>
                <a:lnTo>
                  <a:pt x="1585380" y="0"/>
                </a:lnTo>
                <a:lnTo>
                  <a:pt x="1585380" y="1901506"/>
                </a:lnTo>
                <a:lnTo>
                  <a:pt x="0" y="19015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185519" y="5902267"/>
            <a:ext cx="2809209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284EFF"/>
                </a:solidFill>
                <a:latin typeface="思源黑体 Heavy" panose="020B0A00000000000000" charset="-122"/>
              </a:rPr>
              <a:t>Error per KLOC</a:t>
            </a:r>
            <a:endParaRPr lang="en-US" sz="28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888054" y="5902267"/>
            <a:ext cx="2809505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284EFF"/>
                </a:solidFill>
                <a:latin typeface="思源黑体 Heavy" panose="020B0A00000000000000" charset="-122"/>
              </a:rPr>
              <a:t>MTTC</a:t>
            </a:r>
            <a:endParaRPr lang="en-US" sz="28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590589" y="5902267"/>
            <a:ext cx="2809505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284EFF"/>
                </a:solidFill>
                <a:latin typeface="思源黑体 Heavy" panose="020B0A00000000000000" charset="-122"/>
              </a:rPr>
              <a:t>Integrity</a:t>
            </a:r>
            <a:endParaRPr lang="en-US" sz="28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295444" y="5902267"/>
            <a:ext cx="2809505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284EFF"/>
                </a:solidFill>
                <a:latin typeface="思源黑体 Heavy" panose="020B0A00000000000000" charset="-122"/>
              </a:rPr>
              <a:t>Usability</a:t>
            </a:r>
            <a:endParaRPr lang="en-US" sz="28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185519" y="6886517"/>
            <a:ext cx="2809505" cy="416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0"/>
              </a:lnSpc>
            </a:pPr>
            <a:r>
              <a:rPr lang="en-US" sz="1900" spc="170">
                <a:solidFill>
                  <a:srgbClr val="000000"/>
                </a:solidFill>
                <a:latin typeface="思源黑体 Bold" panose="020B0800000000000000" charset="-122"/>
              </a:rPr>
              <a:t>250/2.5 = 100</a:t>
            </a:r>
            <a:endParaRPr lang="en-US" sz="1900" spc="170">
              <a:solidFill>
                <a:srgbClr val="000000"/>
              </a:solidFill>
              <a:latin typeface="思源黑体 Bold" panose="020B0800000000000000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212865" y="6551872"/>
            <a:ext cx="4757706" cy="2321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0"/>
              </a:lnSpc>
            </a:pPr>
            <a:r>
              <a:rPr lang="en-US" sz="1900" spc="170">
                <a:solidFill>
                  <a:srgbClr val="000000"/>
                </a:solidFill>
                <a:latin typeface="思源黑体 Bold" panose="020B0800000000000000" charset="-122"/>
                <a:ea typeface="思源黑体 Bold" panose="020B0800000000000000" charset="-122"/>
              </a:rPr>
              <a:t>MTTC = Σ（Time of change）/Number of changes</a:t>
            </a:r>
            <a:endParaRPr lang="en-US" sz="1900" spc="170">
              <a:solidFill>
                <a:srgbClr val="000000"/>
              </a:solidFill>
              <a:latin typeface="思源黑体 Bold" panose="020B0800000000000000" charset="-122"/>
              <a:ea typeface="思源黑体 Bold" panose="020B0800000000000000" charset="-122"/>
            </a:endParaRPr>
          </a:p>
          <a:p>
            <a:pPr algn="ctr">
              <a:lnSpc>
                <a:spcPts val="3800"/>
              </a:lnSpc>
            </a:pPr>
            <a:r>
              <a:rPr lang="en-US" sz="1900" spc="170">
                <a:solidFill>
                  <a:srgbClr val="000000"/>
                </a:solidFill>
                <a:latin typeface="思源黑体 Bold" panose="020B0800000000000000" charset="-122"/>
              </a:rPr>
              <a:t>50h/10 = 5</a:t>
            </a:r>
            <a:endParaRPr lang="en-US" sz="1900" spc="170">
              <a:solidFill>
                <a:srgbClr val="000000"/>
              </a:solidFill>
              <a:latin typeface="思源黑体 Bold" panose="020B0800000000000000" charset="-122"/>
            </a:endParaRPr>
          </a:p>
          <a:p>
            <a:pPr algn="ctr">
              <a:lnSpc>
                <a:spcPts val="3800"/>
              </a:lnSpc>
            </a:pPr>
          </a:p>
          <a:p>
            <a:pPr algn="ctr">
              <a:lnSpc>
                <a:spcPts val="3800"/>
              </a:lnSpc>
            </a:pPr>
          </a:p>
        </p:txBody>
      </p:sp>
      <p:sp>
        <p:nvSpPr>
          <p:cNvPr id="16" name="TextBox 16"/>
          <p:cNvSpPr txBox="1"/>
          <p:nvPr/>
        </p:nvSpPr>
        <p:spPr>
          <a:xfrm>
            <a:off x="9628306" y="6586797"/>
            <a:ext cx="2809505" cy="1951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1600" spc="143">
                <a:solidFill>
                  <a:srgbClr val="000000"/>
                </a:solidFill>
                <a:latin typeface="思源黑体 Bold" panose="020B0800000000000000" charset="-122"/>
              </a:rPr>
              <a:t>threat = 40%</a:t>
            </a:r>
            <a:endParaRPr lang="en-US" sz="1600" spc="143">
              <a:solidFill>
                <a:srgbClr val="000000"/>
              </a:solidFill>
              <a:latin typeface="思源黑体 Bold" panose="020B0800000000000000" charset="-122"/>
            </a:endParaRPr>
          </a:p>
          <a:p>
            <a:pPr algn="ctr">
              <a:lnSpc>
                <a:spcPts val="3200"/>
              </a:lnSpc>
            </a:pPr>
            <a:r>
              <a:rPr lang="en-US" sz="1600" spc="143">
                <a:solidFill>
                  <a:srgbClr val="000000"/>
                </a:solidFill>
                <a:latin typeface="思源黑体 Bold" panose="020B0800000000000000" charset="-122"/>
              </a:rPr>
              <a:t>security = 70%</a:t>
            </a:r>
            <a:endParaRPr lang="en-US" sz="1600" spc="143">
              <a:solidFill>
                <a:srgbClr val="000000"/>
              </a:solidFill>
              <a:latin typeface="思源黑体 Bold" panose="020B0800000000000000" charset="-122"/>
            </a:endParaRPr>
          </a:p>
          <a:p>
            <a:pPr algn="ctr">
              <a:lnSpc>
                <a:spcPts val="3200"/>
              </a:lnSpc>
            </a:pPr>
            <a:r>
              <a:rPr lang="en-US" sz="1600" spc="143">
                <a:solidFill>
                  <a:srgbClr val="000000"/>
                </a:solidFill>
                <a:latin typeface="思源黑体 Bold" panose="020B0800000000000000" charset="-122"/>
              </a:rPr>
              <a:t>so </a:t>
            </a:r>
            <a:endParaRPr lang="en-US" sz="1600" spc="143">
              <a:solidFill>
                <a:srgbClr val="000000"/>
              </a:solidFill>
              <a:latin typeface="思源黑体 Bold" panose="020B0800000000000000" charset="-122"/>
            </a:endParaRPr>
          </a:p>
          <a:p>
            <a:pPr algn="ctr">
              <a:lnSpc>
                <a:spcPts val="3200"/>
              </a:lnSpc>
            </a:pPr>
            <a:r>
              <a:rPr lang="en-US" sz="1600" spc="143">
                <a:solidFill>
                  <a:srgbClr val="000000"/>
                </a:solidFill>
                <a:latin typeface="思源黑体 Bold" panose="020B0800000000000000" charset="-122"/>
              </a:rPr>
              <a:t>integrity = 1-(0.4*(1-0.7)) = 0.88</a:t>
            </a:r>
            <a:endParaRPr lang="en-US" sz="1600" spc="143">
              <a:solidFill>
                <a:srgbClr val="000000"/>
              </a:solidFill>
              <a:latin typeface="思源黑体 Bold" panose="020B0800000000000000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476004" y="6586797"/>
            <a:ext cx="2809505" cy="1951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1600" spc="143">
                <a:solidFill>
                  <a:srgbClr val="000000"/>
                </a:solidFill>
                <a:latin typeface="思源黑体 Bold" panose="020B0800000000000000" charset="-122"/>
              </a:rPr>
              <a:t>A questionnaire was taken to determine the complexity of the game's rules and thus the ease of use.</a:t>
            </a:r>
            <a:endParaRPr lang="en-US" sz="1600" spc="143">
              <a:solidFill>
                <a:srgbClr val="000000"/>
              </a:solidFill>
              <a:latin typeface="思源黑体 Bold" panose="020B0800000000000000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90192" y="1028700"/>
            <a:ext cx="10672397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思源黑体 Heavy" panose="020B0A00000000000000" charset="-122"/>
              </a:rPr>
              <a:t>Software Quality metrics</a:t>
            </a:r>
            <a:endParaRPr lang="en-US" sz="5600">
              <a:solidFill>
                <a:srgbClr val="000000"/>
              </a:solidFill>
              <a:latin typeface="思源黑体 Heavy" panose="020B0A00000000000000" charset="-122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4325660" y="588153"/>
            <a:ext cx="282535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284EFF"/>
                </a:solidFill>
                <a:latin typeface="思源黑体 Heavy" panose="020B0A00000000000000" charset="-122"/>
              </a:rPr>
              <a:t> Battle for the Originium</a:t>
            </a:r>
            <a:endParaRPr lang="en-US" sz="18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3507781" y="3624761"/>
            <a:ext cx="2888495" cy="928323"/>
            <a:chOff x="0" y="0"/>
            <a:chExt cx="3851326" cy="1237764"/>
          </a:xfrm>
        </p:grpSpPr>
        <p:sp>
          <p:nvSpPr>
            <p:cNvPr id="3" name="Freeform 3"/>
            <p:cNvSpPr/>
            <p:nvPr/>
          </p:nvSpPr>
          <p:spPr>
            <a:xfrm>
              <a:off x="1357057" y="0"/>
              <a:ext cx="2494269" cy="1237764"/>
            </a:xfrm>
            <a:custGeom>
              <a:avLst/>
              <a:gdLst/>
              <a:ahLst/>
              <a:cxnLst/>
              <a:rect l="l" t="t" r="r" b="b"/>
              <a:pathLst>
                <a:path w="2494269" h="1237764">
                  <a:moveTo>
                    <a:pt x="0" y="0"/>
                  </a:moveTo>
                  <a:lnTo>
                    <a:pt x="2494269" y="0"/>
                  </a:lnTo>
                  <a:lnTo>
                    <a:pt x="2494269" y="1237764"/>
                  </a:lnTo>
                  <a:lnTo>
                    <a:pt x="0" y="12377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30590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357057" cy="1200912"/>
            </a:xfrm>
            <a:custGeom>
              <a:avLst/>
              <a:gdLst/>
              <a:ahLst/>
              <a:cxnLst/>
              <a:rect l="l" t="t" r="r" b="b"/>
              <a:pathLst>
                <a:path w="1357057" h="1200912">
                  <a:moveTo>
                    <a:pt x="0" y="0"/>
                  </a:moveTo>
                  <a:lnTo>
                    <a:pt x="1357057" y="0"/>
                  </a:lnTo>
                  <a:lnTo>
                    <a:pt x="1357057" y="1200912"/>
                  </a:lnTo>
                  <a:lnTo>
                    <a:pt x="0" y="1200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40024" b="-3068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0">
            <a:off x="7699753" y="3624761"/>
            <a:ext cx="2888495" cy="928323"/>
            <a:chOff x="0" y="0"/>
            <a:chExt cx="3851326" cy="1237764"/>
          </a:xfrm>
        </p:grpSpPr>
        <p:sp>
          <p:nvSpPr>
            <p:cNvPr id="6" name="Freeform 6"/>
            <p:cNvSpPr/>
            <p:nvPr/>
          </p:nvSpPr>
          <p:spPr>
            <a:xfrm>
              <a:off x="1357057" y="0"/>
              <a:ext cx="2494269" cy="1237764"/>
            </a:xfrm>
            <a:custGeom>
              <a:avLst/>
              <a:gdLst/>
              <a:ahLst/>
              <a:cxnLst/>
              <a:rect l="l" t="t" r="r" b="b"/>
              <a:pathLst>
                <a:path w="2494269" h="1237764">
                  <a:moveTo>
                    <a:pt x="0" y="0"/>
                  </a:moveTo>
                  <a:lnTo>
                    <a:pt x="2494269" y="0"/>
                  </a:lnTo>
                  <a:lnTo>
                    <a:pt x="2494269" y="1237764"/>
                  </a:lnTo>
                  <a:lnTo>
                    <a:pt x="0" y="12377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30590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357057" cy="1200912"/>
            </a:xfrm>
            <a:custGeom>
              <a:avLst/>
              <a:gdLst/>
              <a:ahLst/>
              <a:cxnLst/>
              <a:rect l="l" t="t" r="r" b="b"/>
              <a:pathLst>
                <a:path w="1357057" h="1200912">
                  <a:moveTo>
                    <a:pt x="0" y="0"/>
                  </a:moveTo>
                  <a:lnTo>
                    <a:pt x="1357057" y="0"/>
                  </a:lnTo>
                  <a:lnTo>
                    <a:pt x="1357057" y="1200912"/>
                  </a:lnTo>
                  <a:lnTo>
                    <a:pt x="0" y="1200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40024" b="-3068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0">
            <a:off x="11893172" y="3624761"/>
            <a:ext cx="2888495" cy="928323"/>
            <a:chOff x="0" y="0"/>
            <a:chExt cx="3851326" cy="1237764"/>
          </a:xfrm>
        </p:grpSpPr>
        <p:sp>
          <p:nvSpPr>
            <p:cNvPr id="9" name="Freeform 9"/>
            <p:cNvSpPr/>
            <p:nvPr/>
          </p:nvSpPr>
          <p:spPr>
            <a:xfrm>
              <a:off x="1357057" y="0"/>
              <a:ext cx="2494269" cy="1237764"/>
            </a:xfrm>
            <a:custGeom>
              <a:avLst/>
              <a:gdLst/>
              <a:ahLst/>
              <a:cxnLst/>
              <a:rect l="l" t="t" r="r" b="b"/>
              <a:pathLst>
                <a:path w="2494269" h="1237764">
                  <a:moveTo>
                    <a:pt x="0" y="0"/>
                  </a:moveTo>
                  <a:lnTo>
                    <a:pt x="2494269" y="0"/>
                  </a:lnTo>
                  <a:lnTo>
                    <a:pt x="2494269" y="1237764"/>
                  </a:lnTo>
                  <a:lnTo>
                    <a:pt x="0" y="12377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30590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1357057" cy="1200912"/>
            </a:xfrm>
            <a:custGeom>
              <a:avLst/>
              <a:gdLst/>
              <a:ahLst/>
              <a:cxnLst/>
              <a:rect l="l" t="t" r="r" b="b"/>
              <a:pathLst>
                <a:path w="1357057" h="1200912">
                  <a:moveTo>
                    <a:pt x="0" y="0"/>
                  </a:moveTo>
                  <a:lnTo>
                    <a:pt x="1357057" y="0"/>
                  </a:lnTo>
                  <a:lnTo>
                    <a:pt x="1357057" y="1200912"/>
                  </a:lnTo>
                  <a:lnTo>
                    <a:pt x="0" y="1200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40024" b="-3068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3191247" y="-1192097"/>
            <a:ext cx="3291240" cy="3287126"/>
          </a:xfrm>
          <a:custGeom>
            <a:avLst/>
            <a:gdLst/>
            <a:ahLst/>
            <a:cxnLst/>
            <a:rect l="l" t="t" r="r" b="b"/>
            <a:pathLst>
              <a:path w="3291240" h="3287126">
                <a:moveTo>
                  <a:pt x="0" y="0"/>
                </a:moveTo>
                <a:lnTo>
                  <a:pt x="3291240" y="0"/>
                </a:lnTo>
                <a:lnTo>
                  <a:pt x="3291240" y="3287126"/>
                </a:lnTo>
                <a:lnTo>
                  <a:pt x="0" y="32871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101243" y="4752689"/>
            <a:ext cx="3447310" cy="1388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5"/>
              </a:lnSpc>
            </a:pPr>
            <a:r>
              <a:rPr lang="en-US" sz="2700" spc="194">
                <a:solidFill>
                  <a:srgbClr val="000000"/>
                </a:solidFill>
                <a:latin typeface="思源黑体 Bold" panose="020B0800000000000000" charset="-122"/>
              </a:rPr>
              <a:t>Pre-release bug</a:t>
            </a:r>
            <a:endParaRPr lang="en-US" sz="2700" spc="194">
              <a:solidFill>
                <a:srgbClr val="000000"/>
              </a:solidFill>
              <a:latin typeface="思源黑体 Bold" panose="020B0800000000000000" charset="-122"/>
            </a:endParaRPr>
          </a:p>
          <a:p>
            <a:pPr algn="ctr">
              <a:lnSpc>
                <a:spcPts val="5805"/>
              </a:lnSpc>
            </a:pPr>
            <a:r>
              <a:rPr lang="en-US" sz="2700" spc="194">
                <a:solidFill>
                  <a:srgbClr val="000000"/>
                </a:solidFill>
                <a:latin typeface="思源黑体 Bold" panose="020B0800000000000000" charset="-122"/>
              </a:rPr>
              <a:t>250</a:t>
            </a:r>
            <a:endParaRPr lang="en-US" sz="2700" spc="194">
              <a:solidFill>
                <a:srgbClr val="000000"/>
              </a:solidFill>
              <a:latin typeface="思源黑体 Bold" panose="020B0800000000000000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508982" y="3812697"/>
            <a:ext cx="2581045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84EFF"/>
                </a:solidFill>
                <a:latin typeface="思源黑体 Bold" panose="020B0800000000000000" charset="-122"/>
              </a:rPr>
              <a:t>E</a:t>
            </a:r>
            <a:endParaRPr lang="en-US" sz="3000">
              <a:solidFill>
                <a:srgbClr val="284EFF"/>
              </a:solidFill>
              <a:latin typeface="思源黑体 Bold" panose="020B0800000000000000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699753" y="3793648"/>
            <a:ext cx="258104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84EFF"/>
                </a:solidFill>
                <a:latin typeface="思源黑体 Heavy" panose="020B0A00000000000000" charset="-122"/>
              </a:rPr>
              <a:t>D</a:t>
            </a:r>
            <a:endParaRPr lang="en-US" sz="30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891724" y="3793648"/>
            <a:ext cx="258104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84EFF"/>
                </a:solidFill>
                <a:latin typeface="思源黑体 Bold" panose="020B0800000000000000" charset="-122"/>
              </a:rPr>
              <a:t>DRE</a:t>
            </a:r>
            <a:endParaRPr lang="en-US" sz="3000">
              <a:solidFill>
                <a:srgbClr val="284EFF"/>
              </a:solidFill>
              <a:latin typeface="思源黑体 Bold" panose="020B0800000000000000" charset="-122"/>
            </a:endParaRPr>
          </a:p>
        </p:txBody>
      </p:sp>
      <p:grpSp>
        <p:nvGrpSpPr>
          <p:cNvPr id="16" name="Group 16"/>
          <p:cNvGrpSpPr/>
          <p:nvPr/>
        </p:nvGrpSpPr>
        <p:grpSpPr>
          <a:xfrm rot="0">
            <a:off x="3507781" y="7434938"/>
            <a:ext cx="10964989" cy="1823362"/>
            <a:chOff x="0" y="0"/>
            <a:chExt cx="14619985" cy="24311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339989" cy="2431150"/>
            </a:xfrm>
            <a:custGeom>
              <a:avLst/>
              <a:gdLst/>
              <a:ahLst/>
              <a:cxnLst/>
              <a:rect l="l" t="t" r="r" b="b"/>
              <a:pathLst>
                <a:path w="3339989" h="2431150">
                  <a:moveTo>
                    <a:pt x="0" y="0"/>
                  </a:moveTo>
                  <a:lnTo>
                    <a:pt x="3339989" y="0"/>
                  </a:lnTo>
                  <a:lnTo>
                    <a:pt x="3339989" y="2431150"/>
                  </a:lnTo>
                  <a:lnTo>
                    <a:pt x="0" y="2431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5309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3339989" y="0"/>
              <a:ext cx="2692165" cy="2431150"/>
            </a:xfrm>
            <a:custGeom>
              <a:avLst/>
              <a:gdLst/>
              <a:ahLst/>
              <a:cxnLst/>
              <a:rect l="l" t="t" r="r" b="b"/>
              <a:pathLst>
                <a:path w="2692165" h="2431150">
                  <a:moveTo>
                    <a:pt x="0" y="0"/>
                  </a:moveTo>
                  <a:lnTo>
                    <a:pt x="2692165" y="0"/>
                  </a:lnTo>
                  <a:lnTo>
                    <a:pt x="2692165" y="2431150"/>
                  </a:lnTo>
                  <a:lnTo>
                    <a:pt x="0" y="2431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4063" r="-18993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6032154" y="0"/>
              <a:ext cx="2692165" cy="2431150"/>
            </a:xfrm>
            <a:custGeom>
              <a:avLst/>
              <a:gdLst/>
              <a:ahLst/>
              <a:cxnLst/>
              <a:rect l="l" t="t" r="r" b="b"/>
              <a:pathLst>
                <a:path w="2692165" h="2431150">
                  <a:moveTo>
                    <a:pt x="0" y="0"/>
                  </a:moveTo>
                  <a:lnTo>
                    <a:pt x="2692164" y="0"/>
                  </a:lnTo>
                  <a:lnTo>
                    <a:pt x="2692164" y="2431150"/>
                  </a:lnTo>
                  <a:lnTo>
                    <a:pt x="0" y="2431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4063" r="-18993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8724318" y="0"/>
              <a:ext cx="2692165" cy="2431150"/>
            </a:xfrm>
            <a:custGeom>
              <a:avLst/>
              <a:gdLst/>
              <a:ahLst/>
              <a:cxnLst/>
              <a:rect l="l" t="t" r="r" b="b"/>
              <a:pathLst>
                <a:path w="2692165" h="2431150">
                  <a:moveTo>
                    <a:pt x="0" y="0"/>
                  </a:moveTo>
                  <a:lnTo>
                    <a:pt x="2692165" y="0"/>
                  </a:lnTo>
                  <a:lnTo>
                    <a:pt x="2692165" y="2431150"/>
                  </a:lnTo>
                  <a:lnTo>
                    <a:pt x="0" y="2431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4063" r="-18993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11416483" y="0"/>
              <a:ext cx="3203502" cy="2431150"/>
            </a:xfrm>
            <a:custGeom>
              <a:avLst/>
              <a:gdLst/>
              <a:ahLst/>
              <a:cxnLst/>
              <a:rect l="l" t="t" r="r" b="b"/>
              <a:pathLst>
                <a:path w="3203502" h="2431150">
                  <a:moveTo>
                    <a:pt x="0" y="0"/>
                  </a:moveTo>
                  <a:lnTo>
                    <a:pt x="3203502" y="0"/>
                  </a:lnTo>
                  <a:lnTo>
                    <a:pt x="3203502" y="2431150"/>
                  </a:lnTo>
                  <a:lnTo>
                    <a:pt x="0" y="2431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0222"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1190192" y="1028700"/>
            <a:ext cx="9942981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思源黑体 Heavy" panose="020B0A00000000000000" charset="-122"/>
              </a:rPr>
              <a:t>Defect Removal Effcience</a:t>
            </a:r>
            <a:endParaRPr lang="en-US" sz="5600">
              <a:solidFill>
                <a:srgbClr val="000000"/>
              </a:solidFill>
              <a:latin typeface="思源黑体 Heavy" panose="020B0A00000000000000" charset="-122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4325660" y="588153"/>
            <a:ext cx="282535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284EFF"/>
                </a:solidFill>
                <a:latin typeface="思源黑体 Heavy" panose="020B0A00000000000000" charset="-122"/>
              </a:rPr>
              <a:t> Battle for the Originium</a:t>
            </a:r>
            <a:endParaRPr lang="en-US" sz="18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347157" y="4752689"/>
            <a:ext cx="3593685" cy="1388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5"/>
              </a:lnSpc>
            </a:pPr>
            <a:r>
              <a:rPr lang="en-US" sz="2700" spc="194">
                <a:solidFill>
                  <a:srgbClr val="000000"/>
                </a:solidFill>
                <a:latin typeface="思源黑体 Bold" panose="020B0800000000000000" charset="-122"/>
              </a:rPr>
              <a:t>Bugs after release</a:t>
            </a:r>
            <a:endParaRPr lang="en-US" sz="2700" spc="194">
              <a:solidFill>
                <a:srgbClr val="000000"/>
              </a:solidFill>
              <a:latin typeface="思源黑体 Bold" panose="020B0800000000000000" charset="-122"/>
            </a:endParaRPr>
          </a:p>
          <a:p>
            <a:pPr algn="ctr">
              <a:lnSpc>
                <a:spcPts val="5805"/>
              </a:lnSpc>
            </a:pPr>
            <a:r>
              <a:rPr lang="en-US" sz="2700" spc="194">
                <a:solidFill>
                  <a:srgbClr val="000000"/>
                </a:solidFill>
                <a:latin typeface="思源黑体 Bold" panose="020B0800000000000000" charset="-122"/>
              </a:rPr>
              <a:t>50</a:t>
            </a:r>
            <a:endParaRPr lang="en-US" sz="2700" spc="194">
              <a:solidFill>
                <a:srgbClr val="000000"/>
              </a:solidFill>
              <a:latin typeface="思源黑体 Bold" panose="020B0800000000000000" charset="-12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893172" y="4752689"/>
            <a:ext cx="2734770" cy="655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5"/>
              </a:lnSpc>
            </a:pPr>
            <a:r>
              <a:rPr lang="en-US" sz="2700" spc="194">
                <a:solidFill>
                  <a:srgbClr val="000000"/>
                </a:solidFill>
                <a:latin typeface="思源黑体 Bold" panose="020B0800000000000000" charset="-122"/>
              </a:rPr>
              <a:t>D/(D+E)=1/6</a:t>
            </a:r>
            <a:endParaRPr lang="en-US" sz="2700" spc="194">
              <a:solidFill>
                <a:srgbClr val="000000"/>
              </a:solidFill>
              <a:latin typeface="思源黑体 Bold" panose="020B0800000000000000" charset="-122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3815230" y="7394926"/>
            <a:ext cx="9830413" cy="671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2800" spc="201">
                <a:solidFill>
                  <a:srgbClr val="284EFF"/>
                </a:solidFill>
                <a:latin typeface="思源黑体 Bold" panose="020B0800000000000000" charset="-122"/>
              </a:rPr>
              <a:t>DRE can also be applied to errors in activity i</a:t>
            </a:r>
            <a:endParaRPr lang="en-US" sz="2800" spc="201">
              <a:solidFill>
                <a:srgbClr val="284EFF"/>
              </a:solidFill>
              <a:latin typeface="思源黑体 Bold" panose="020B0800000000000000" charset="-122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161683" y="8160738"/>
            <a:ext cx="3804739" cy="655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5"/>
              </a:lnSpc>
            </a:pPr>
            <a:r>
              <a:rPr lang="en-US" sz="2700" spc="194">
                <a:solidFill>
                  <a:srgbClr val="000000"/>
                </a:solidFill>
                <a:latin typeface="思源黑体 Bold" panose="020B0800000000000000" charset="-122"/>
              </a:rPr>
              <a:t>DRE = ei/(ei+ei+1)</a:t>
            </a:r>
            <a:endParaRPr lang="en-US" sz="2700" spc="194">
              <a:solidFill>
                <a:srgbClr val="000000"/>
              </a:solidFill>
              <a:latin typeface="思源黑体 Bold" panose="020B0800000000000000" charset="-122"/>
            </a:endParaRPr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66002" y="3008546"/>
            <a:ext cx="6465386" cy="2404091"/>
            <a:chOff x="0" y="0"/>
            <a:chExt cx="8620515" cy="3205454"/>
          </a:xfrm>
        </p:grpSpPr>
        <p:sp>
          <p:nvSpPr>
            <p:cNvPr id="3" name="Freeform 3"/>
            <p:cNvSpPr/>
            <p:nvPr/>
          </p:nvSpPr>
          <p:spPr>
            <a:xfrm>
              <a:off x="4414948" y="0"/>
              <a:ext cx="4205568" cy="3205454"/>
            </a:xfrm>
            <a:custGeom>
              <a:avLst/>
              <a:gdLst/>
              <a:ahLst/>
              <a:cxnLst/>
              <a:rect l="l" t="t" r="r" b="b"/>
              <a:pathLst>
                <a:path w="4205568" h="3205454">
                  <a:moveTo>
                    <a:pt x="0" y="0"/>
                  </a:moveTo>
                  <a:lnTo>
                    <a:pt x="4205567" y="0"/>
                  </a:lnTo>
                  <a:lnTo>
                    <a:pt x="4205567" y="3205454"/>
                  </a:lnTo>
                  <a:lnTo>
                    <a:pt x="0" y="32054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20743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4414948" cy="3205454"/>
            </a:xfrm>
            <a:custGeom>
              <a:avLst/>
              <a:gdLst/>
              <a:ahLst/>
              <a:cxnLst/>
              <a:rect l="l" t="t" r="r" b="b"/>
              <a:pathLst>
                <a:path w="4414948" h="3205454">
                  <a:moveTo>
                    <a:pt x="0" y="0"/>
                  </a:moveTo>
                  <a:lnTo>
                    <a:pt x="4414948" y="0"/>
                  </a:lnTo>
                  <a:lnTo>
                    <a:pt x="4414948" y="3205454"/>
                  </a:lnTo>
                  <a:lnTo>
                    <a:pt x="0" y="32054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5017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0" y="120787"/>
            <a:ext cx="8649472" cy="1815826"/>
          </a:xfrm>
          <a:custGeom>
            <a:avLst/>
            <a:gdLst/>
            <a:ahLst/>
            <a:cxnLst/>
            <a:rect l="l" t="t" r="r" b="b"/>
            <a:pathLst>
              <a:path w="8649472" h="1815826">
                <a:moveTo>
                  <a:pt x="0" y="0"/>
                </a:moveTo>
                <a:lnTo>
                  <a:pt x="8649472" y="0"/>
                </a:lnTo>
                <a:lnTo>
                  <a:pt x="8649472" y="1815826"/>
                </a:lnTo>
                <a:lnTo>
                  <a:pt x="0" y="18158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7871" b="-18787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866067" y="3008546"/>
            <a:ext cx="2620069" cy="2616794"/>
          </a:xfrm>
          <a:custGeom>
            <a:avLst/>
            <a:gdLst/>
            <a:ahLst/>
            <a:cxnLst/>
            <a:rect l="l" t="t" r="r" b="b"/>
            <a:pathLst>
              <a:path w="2620069" h="2616794">
                <a:moveTo>
                  <a:pt x="0" y="0"/>
                </a:moveTo>
                <a:lnTo>
                  <a:pt x="2620069" y="0"/>
                </a:lnTo>
                <a:lnTo>
                  <a:pt x="2620069" y="2616794"/>
                </a:lnTo>
                <a:lnTo>
                  <a:pt x="0" y="2616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667121" y="6488962"/>
            <a:ext cx="6464267" cy="2403675"/>
            <a:chOff x="0" y="0"/>
            <a:chExt cx="8619023" cy="3204900"/>
          </a:xfrm>
        </p:grpSpPr>
        <p:sp>
          <p:nvSpPr>
            <p:cNvPr id="8" name="Freeform 8"/>
            <p:cNvSpPr/>
            <p:nvPr/>
          </p:nvSpPr>
          <p:spPr>
            <a:xfrm>
              <a:off x="4414184" y="0"/>
              <a:ext cx="4204840" cy="3204900"/>
            </a:xfrm>
            <a:custGeom>
              <a:avLst/>
              <a:gdLst/>
              <a:ahLst/>
              <a:cxnLst/>
              <a:rect l="l" t="t" r="r" b="b"/>
              <a:pathLst>
                <a:path w="4204840" h="3204900">
                  <a:moveTo>
                    <a:pt x="0" y="0"/>
                  </a:moveTo>
                  <a:lnTo>
                    <a:pt x="4204839" y="0"/>
                  </a:lnTo>
                  <a:lnTo>
                    <a:pt x="4204839" y="3204900"/>
                  </a:lnTo>
                  <a:lnTo>
                    <a:pt x="0" y="3204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20743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4414184" cy="3204900"/>
            </a:xfrm>
            <a:custGeom>
              <a:avLst/>
              <a:gdLst/>
              <a:ahLst/>
              <a:cxnLst/>
              <a:rect l="l" t="t" r="r" b="b"/>
              <a:pathLst>
                <a:path w="4414184" h="3204900">
                  <a:moveTo>
                    <a:pt x="0" y="0"/>
                  </a:moveTo>
                  <a:lnTo>
                    <a:pt x="4414184" y="0"/>
                  </a:lnTo>
                  <a:lnTo>
                    <a:pt x="4414184" y="3204900"/>
                  </a:lnTo>
                  <a:lnTo>
                    <a:pt x="0" y="3204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5017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13043565" y="2772900"/>
            <a:ext cx="4838686" cy="5459730"/>
          </a:xfrm>
          <a:custGeom>
            <a:avLst/>
            <a:gdLst/>
            <a:ahLst/>
            <a:cxnLst/>
            <a:rect l="l" t="t" r="r" b="b"/>
            <a:pathLst>
              <a:path w="4838686" h="5459730">
                <a:moveTo>
                  <a:pt x="0" y="0"/>
                </a:moveTo>
                <a:lnTo>
                  <a:pt x="4838686" y="0"/>
                </a:lnTo>
                <a:lnTo>
                  <a:pt x="4838686" y="5459730"/>
                </a:lnTo>
                <a:lnTo>
                  <a:pt x="0" y="54597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30406" y="3487373"/>
            <a:ext cx="1891393" cy="1891393"/>
          </a:xfrm>
          <a:custGeom>
            <a:avLst/>
            <a:gdLst/>
            <a:ahLst/>
            <a:cxnLst/>
            <a:rect l="l" t="t" r="r" b="b"/>
            <a:pathLst>
              <a:path w="1891393" h="1891393">
                <a:moveTo>
                  <a:pt x="0" y="0"/>
                </a:moveTo>
                <a:lnTo>
                  <a:pt x="1891392" y="0"/>
                </a:lnTo>
                <a:lnTo>
                  <a:pt x="1891392" y="1891393"/>
                </a:lnTo>
                <a:lnTo>
                  <a:pt x="0" y="18913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49585" y="470996"/>
            <a:ext cx="11055950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思源黑体 Heavy" panose="020B0A00000000000000" charset="-122"/>
              </a:rPr>
              <a:t>Software feasibility</a:t>
            </a:r>
            <a:endParaRPr lang="en-US" sz="5600">
              <a:solidFill>
                <a:srgbClr val="000000"/>
              </a:solidFill>
              <a:latin typeface="思源黑体 Heavy" panose="020B0A00000000000000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19840" y="3138221"/>
            <a:ext cx="2716957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84EFF"/>
                </a:solidFill>
                <a:latin typeface="思源黑体 Heavy" panose="020B0A00000000000000" charset="-122"/>
              </a:rPr>
              <a:t>technology</a:t>
            </a:r>
            <a:endParaRPr lang="en-US" sz="32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4325660" y="588153"/>
            <a:ext cx="282535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284EFF"/>
                </a:solidFill>
                <a:latin typeface="思源黑体 Heavy" panose="020B0A00000000000000" charset="-122"/>
              </a:rPr>
              <a:t> Battle for the Originium</a:t>
            </a:r>
            <a:endParaRPr lang="en-US" sz="18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19840" y="3898478"/>
            <a:ext cx="5433914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思源黑体 Bold" panose="020B0800000000000000" charset="-122"/>
              </a:rPr>
              <a:t>Technically feasible, sufficiently advanced</a:t>
            </a:r>
            <a:endParaRPr lang="en-US" sz="2300">
              <a:solidFill>
                <a:srgbClr val="000000"/>
              </a:solidFill>
              <a:latin typeface="思源黑体 Bold" panose="020B0800000000000000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85599" y="7170728"/>
            <a:ext cx="5433914" cy="1589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思源黑体 Bold" panose="020B0800000000000000" charset="-122"/>
              </a:rPr>
              <a:t>Low financial cost</a:t>
            </a:r>
            <a:endParaRPr lang="en-US" sz="2300">
              <a:solidFill>
                <a:srgbClr val="000000"/>
              </a:solidFill>
              <a:latin typeface="思源黑体 Bold" panose="020B0800000000000000" charset="-122"/>
            </a:endParaRPr>
          </a:p>
          <a:p>
            <a:pPr>
              <a:lnSpc>
                <a:spcPts val="3220"/>
              </a:lnSpc>
            </a:pPr>
          </a:p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思源黑体 Bold" panose="020B0800000000000000" charset="-122"/>
              </a:rPr>
              <a:t>The game is interesting and the market is broad</a:t>
            </a:r>
            <a:endParaRPr lang="en-US" sz="2300">
              <a:solidFill>
                <a:srgbClr val="000000"/>
              </a:solidFill>
              <a:latin typeface="思源黑体 Bold" panose="020B0800000000000000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85599" y="6559858"/>
            <a:ext cx="2716957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84EFF"/>
                </a:solidFill>
                <a:latin typeface="思源黑体 Heavy" panose="020B0A00000000000000" charset="-122"/>
              </a:rPr>
              <a:t>finance</a:t>
            </a:r>
            <a:endParaRPr lang="en-US" sz="32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grpSp>
        <p:nvGrpSpPr>
          <p:cNvPr id="18" name="Group 18"/>
          <p:cNvGrpSpPr/>
          <p:nvPr/>
        </p:nvGrpSpPr>
        <p:grpSpPr>
          <a:xfrm rot="0">
            <a:off x="7861392" y="6798332"/>
            <a:ext cx="5632269" cy="2094304"/>
            <a:chOff x="0" y="0"/>
            <a:chExt cx="7509692" cy="2792406"/>
          </a:xfrm>
        </p:grpSpPr>
        <p:sp>
          <p:nvSpPr>
            <p:cNvPr id="19" name="Freeform 19"/>
            <p:cNvSpPr/>
            <p:nvPr/>
          </p:nvSpPr>
          <p:spPr>
            <a:xfrm>
              <a:off x="3846046" y="0"/>
              <a:ext cx="3663646" cy="2792406"/>
            </a:xfrm>
            <a:custGeom>
              <a:avLst/>
              <a:gdLst/>
              <a:ahLst/>
              <a:cxnLst/>
              <a:rect l="l" t="t" r="r" b="b"/>
              <a:pathLst>
                <a:path w="3663646" h="2792406">
                  <a:moveTo>
                    <a:pt x="0" y="0"/>
                  </a:moveTo>
                  <a:lnTo>
                    <a:pt x="3663646" y="0"/>
                  </a:lnTo>
                  <a:lnTo>
                    <a:pt x="3663646" y="2792406"/>
                  </a:lnTo>
                  <a:lnTo>
                    <a:pt x="0" y="2792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20743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3846046" cy="2792406"/>
            </a:xfrm>
            <a:custGeom>
              <a:avLst/>
              <a:gdLst/>
              <a:ahLst/>
              <a:cxnLst/>
              <a:rect l="l" t="t" r="r" b="b"/>
              <a:pathLst>
                <a:path w="3846046" h="2792406">
                  <a:moveTo>
                    <a:pt x="0" y="0"/>
                  </a:moveTo>
                  <a:lnTo>
                    <a:pt x="3846046" y="0"/>
                  </a:lnTo>
                  <a:lnTo>
                    <a:pt x="3846046" y="2792406"/>
                  </a:lnTo>
                  <a:lnTo>
                    <a:pt x="0" y="2792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5017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8199844" y="7770803"/>
            <a:ext cx="5433914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思源黑体 Bold" panose="020B0800000000000000" charset="-122"/>
              </a:rPr>
              <a:t>unmarketable</a:t>
            </a:r>
            <a:endParaRPr lang="en-US" sz="2300">
              <a:solidFill>
                <a:srgbClr val="000000"/>
              </a:solidFill>
              <a:latin typeface="思源黑体 Bold" panose="020B0800000000000000" charset="-122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8199844" y="6930381"/>
            <a:ext cx="2716957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84EFF"/>
                </a:solidFill>
                <a:latin typeface="思源黑体 Heavy" panose="020B0A00000000000000" charset="-122"/>
              </a:rPr>
              <a:t>time</a:t>
            </a:r>
            <a:endParaRPr lang="en-US" sz="32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H="1">
            <a:off x="1548306" y="4348296"/>
            <a:ext cx="7619336" cy="5143052"/>
          </a:xfrm>
          <a:custGeom>
            <a:avLst/>
            <a:gdLst/>
            <a:ahLst/>
            <a:cxnLst/>
            <a:rect l="l" t="t" r="r" b="b"/>
            <a:pathLst>
              <a:path w="7619336" h="5143052">
                <a:moveTo>
                  <a:pt x="7619336" y="0"/>
                </a:moveTo>
                <a:lnTo>
                  <a:pt x="0" y="0"/>
                </a:lnTo>
                <a:lnTo>
                  <a:pt x="0" y="5143052"/>
                </a:lnTo>
                <a:lnTo>
                  <a:pt x="7619336" y="5143052"/>
                </a:lnTo>
                <a:lnTo>
                  <a:pt x="7619336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90192" y="1028700"/>
            <a:ext cx="6314890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思源黑体 Heavy" panose="020B0A00000000000000" charset="-122"/>
              </a:rPr>
              <a:t>size of software </a:t>
            </a:r>
            <a:endParaRPr lang="en-US" sz="5600">
              <a:solidFill>
                <a:srgbClr val="000000"/>
              </a:solidFill>
              <a:latin typeface="思源黑体 Heavy" panose="020B0A00000000000000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514013" y="4393053"/>
            <a:ext cx="3687922" cy="939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284EFF"/>
                </a:solidFill>
                <a:latin typeface="思源黑体 Heavy" panose="020B0A00000000000000" charset="-122"/>
              </a:rPr>
              <a:t>2500 loc</a:t>
            </a:r>
            <a:endParaRPr lang="en-US" sz="5525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535154" y="5934146"/>
            <a:ext cx="3666781" cy="8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  <a:spcBef>
                <a:spcPct val="0"/>
              </a:spcBef>
            </a:pPr>
            <a:r>
              <a:rPr lang="en-US" sz="4715">
                <a:solidFill>
                  <a:srgbClr val="284EFF"/>
                </a:solidFill>
                <a:latin typeface="思源黑体 Bold" panose="020B0800000000000000" charset="-122"/>
              </a:rPr>
              <a:t>50+ PNG</a:t>
            </a:r>
            <a:endParaRPr lang="en-US" sz="4715">
              <a:solidFill>
                <a:srgbClr val="284EFF"/>
              </a:solidFill>
              <a:latin typeface="思源黑体 Bold" panose="020B0800000000000000" charset="-122"/>
            </a:endParaRPr>
          </a:p>
        </p:txBody>
      </p:sp>
      <p:sp>
        <p:nvSpPr>
          <p:cNvPr id="6" name="Freeform 6"/>
          <p:cNvSpPr/>
          <p:nvPr/>
        </p:nvSpPr>
        <p:spPr>
          <a:xfrm rot="-5400000" flipH="1">
            <a:off x="9284087" y="4348296"/>
            <a:ext cx="7619336" cy="5143052"/>
          </a:xfrm>
          <a:custGeom>
            <a:avLst/>
            <a:gdLst/>
            <a:ahLst/>
            <a:cxnLst/>
            <a:rect l="l" t="t" r="r" b="b"/>
            <a:pathLst>
              <a:path w="7619336" h="5143052">
                <a:moveTo>
                  <a:pt x="7619335" y="0"/>
                </a:moveTo>
                <a:lnTo>
                  <a:pt x="0" y="0"/>
                </a:lnTo>
                <a:lnTo>
                  <a:pt x="0" y="5143052"/>
                </a:lnTo>
                <a:lnTo>
                  <a:pt x="7619335" y="5143052"/>
                </a:lnTo>
                <a:lnTo>
                  <a:pt x="7619335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535154" y="7341459"/>
            <a:ext cx="3666781" cy="863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65"/>
              </a:lnSpc>
              <a:spcBef>
                <a:spcPct val="0"/>
              </a:spcBef>
            </a:pPr>
            <a:r>
              <a:rPr lang="en-US" sz="5120">
                <a:solidFill>
                  <a:srgbClr val="284EFF"/>
                </a:solidFill>
                <a:latin typeface="思源黑体 Bold" panose="020B0800000000000000" charset="-122"/>
              </a:rPr>
              <a:t>5 songs</a:t>
            </a:r>
            <a:endParaRPr lang="en-US" sz="5120">
              <a:solidFill>
                <a:srgbClr val="284EFF"/>
              </a:solidFill>
              <a:latin typeface="思源黑体 Bold" panose="020B0800000000000000" charset="-122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2140013" y="2761129"/>
            <a:ext cx="1934751" cy="1932332"/>
          </a:xfrm>
          <a:custGeom>
            <a:avLst/>
            <a:gdLst/>
            <a:ahLst/>
            <a:cxnLst/>
            <a:rect l="l" t="t" r="r" b="b"/>
            <a:pathLst>
              <a:path w="1934751" h="1932332">
                <a:moveTo>
                  <a:pt x="0" y="0"/>
                </a:moveTo>
                <a:lnTo>
                  <a:pt x="1934751" y="0"/>
                </a:lnTo>
                <a:lnTo>
                  <a:pt x="1934751" y="1932333"/>
                </a:lnTo>
                <a:lnTo>
                  <a:pt x="0" y="19323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 rot="0">
            <a:off x="2710910" y="3330816"/>
            <a:ext cx="792959" cy="79295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4E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2" name="Freeform 12"/>
          <p:cNvSpPr/>
          <p:nvPr/>
        </p:nvSpPr>
        <p:spPr>
          <a:xfrm>
            <a:off x="2880385" y="3510507"/>
            <a:ext cx="454008" cy="433578"/>
          </a:xfrm>
          <a:custGeom>
            <a:avLst/>
            <a:gdLst/>
            <a:ahLst/>
            <a:cxnLst/>
            <a:rect l="l" t="t" r="r" b="b"/>
            <a:pathLst>
              <a:path w="454008" h="433578">
                <a:moveTo>
                  <a:pt x="0" y="0"/>
                </a:moveTo>
                <a:lnTo>
                  <a:pt x="454008" y="0"/>
                </a:lnTo>
                <a:lnTo>
                  <a:pt x="454008" y="433577"/>
                </a:lnTo>
                <a:lnTo>
                  <a:pt x="0" y="4335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923823" y="2761129"/>
            <a:ext cx="1934751" cy="1932332"/>
          </a:xfrm>
          <a:custGeom>
            <a:avLst/>
            <a:gdLst/>
            <a:ahLst/>
            <a:cxnLst/>
            <a:rect l="l" t="t" r="r" b="b"/>
            <a:pathLst>
              <a:path w="1934751" h="1932332">
                <a:moveTo>
                  <a:pt x="0" y="0"/>
                </a:moveTo>
                <a:lnTo>
                  <a:pt x="1934751" y="0"/>
                </a:lnTo>
                <a:lnTo>
                  <a:pt x="1934751" y="1932333"/>
                </a:lnTo>
                <a:lnTo>
                  <a:pt x="0" y="19323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 rot="0">
            <a:off x="10494720" y="3330816"/>
            <a:ext cx="792959" cy="79295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4E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7" name="Freeform 17"/>
          <p:cNvSpPr/>
          <p:nvPr/>
        </p:nvSpPr>
        <p:spPr>
          <a:xfrm>
            <a:off x="10664195" y="3510507"/>
            <a:ext cx="454008" cy="433578"/>
          </a:xfrm>
          <a:custGeom>
            <a:avLst/>
            <a:gdLst/>
            <a:ahLst/>
            <a:cxnLst/>
            <a:rect l="l" t="t" r="r" b="b"/>
            <a:pathLst>
              <a:path w="454008" h="433578">
                <a:moveTo>
                  <a:pt x="0" y="0"/>
                </a:moveTo>
                <a:lnTo>
                  <a:pt x="454008" y="0"/>
                </a:lnTo>
                <a:lnTo>
                  <a:pt x="454008" y="433577"/>
                </a:lnTo>
                <a:lnTo>
                  <a:pt x="0" y="4335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1260364" y="4820067"/>
            <a:ext cx="3666781" cy="331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  <a:spcBef>
                <a:spcPct val="0"/>
              </a:spcBef>
            </a:pPr>
            <a:r>
              <a:rPr lang="en-US" sz="4715">
                <a:solidFill>
                  <a:srgbClr val="284EFF"/>
                </a:solidFill>
                <a:latin typeface="思源黑体 Bold" panose="020B0800000000000000" charset="-122"/>
              </a:rPr>
              <a:t>the size is about 100mb-300mb</a:t>
            </a:r>
            <a:endParaRPr lang="en-US" sz="4715">
              <a:solidFill>
                <a:srgbClr val="284EFF"/>
              </a:solidFill>
              <a:latin typeface="思源黑体 Bold" panose="020B0800000000000000" charset="-122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4325660" y="588153"/>
            <a:ext cx="282535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284EFF"/>
                </a:solidFill>
                <a:latin typeface="思源黑体 Heavy" panose="020B0A00000000000000" charset="-122"/>
              </a:rPr>
              <a:t> Battle for the Originium</a:t>
            </a:r>
            <a:endParaRPr lang="en-US" sz="18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18950" y="-75406"/>
            <a:ext cx="10211903" cy="10211903"/>
          </a:xfrm>
          <a:custGeom>
            <a:avLst/>
            <a:gdLst/>
            <a:ahLst/>
            <a:cxnLst/>
            <a:rect l="l" t="t" r="r" b="b"/>
            <a:pathLst>
              <a:path w="10211903" h="10211903">
                <a:moveTo>
                  <a:pt x="0" y="0"/>
                </a:moveTo>
                <a:lnTo>
                  <a:pt x="10211904" y="0"/>
                </a:lnTo>
                <a:lnTo>
                  <a:pt x="10211904" y="10211904"/>
                </a:lnTo>
                <a:lnTo>
                  <a:pt x="0" y="1021190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-3057154" y="759851"/>
            <a:ext cx="8541390" cy="854139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F0F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6" name="Freeform 6"/>
          <p:cNvSpPr/>
          <p:nvPr/>
        </p:nvSpPr>
        <p:spPr>
          <a:xfrm>
            <a:off x="5341184" y="4370287"/>
            <a:ext cx="2030454" cy="2027916"/>
          </a:xfrm>
          <a:custGeom>
            <a:avLst/>
            <a:gdLst/>
            <a:ahLst/>
            <a:cxnLst/>
            <a:rect l="l" t="t" r="r" b="b"/>
            <a:pathLst>
              <a:path w="2030454" h="2027916">
                <a:moveTo>
                  <a:pt x="0" y="0"/>
                </a:moveTo>
                <a:lnTo>
                  <a:pt x="2030453" y="0"/>
                </a:lnTo>
                <a:lnTo>
                  <a:pt x="2030453" y="2027915"/>
                </a:lnTo>
                <a:lnTo>
                  <a:pt x="0" y="20279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00723" y="149620"/>
            <a:ext cx="2165636" cy="2162929"/>
          </a:xfrm>
          <a:custGeom>
            <a:avLst/>
            <a:gdLst/>
            <a:ahLst/>
            <a:cxnLst/>
            <a:rect l="l" t="t" r="r" b="b"/>
            <a:pathLst>
              <a:path w="2165636" h="2162929">
                <a:moveTo>
                  <a:pt x="0" y="0"/>
                </a:moveTo>
                <a:lnTo>
                  <a:pt x="2165636" y="0"/>
                </a:lnTo>
                <a:lnTo>
                  <a:pt x="2165636" y="2162929"/>
                </a:lnTo>
                <a:lnTo>
                  <a:pt x="0" y="21629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926421" y="1744232"/>
            <a:ext cx="2030454" cy="2027916"/>
          </a:xfrm>
          <a:custGeom>
            <a:avLst/>
            <a:gdLst/>
            <a:ahLst/>
            <a:cxnLst/>
            <a:rect l="l" t="t" r="r" b="b"/>
            <a:pathLst>
              <a:path w="2030454" h="2027916">
                <a:moveTo>
                  <a:pt x="0" y="0"/>
                </a:moveTo>
                <a:lnTo>
                  <a:pt x="2030453" y="0"/>
                </a:lnTo>
                <a:lnTo>
                  <a:pt x="2030453" y="2027915"/>
                </a:lnTo>
                <a:lnTo>
                  <a:pt x="0" y="20279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58485" y="8075019"/>
            <a:ext cx="2030454" cy="2027916"/>
          </a:xfrm>
          <a:custGeom>
            <a:avLst/>
            <a:gdLst/>
            <a:ahLst/>
            <a:cxnLst/>
            <a:rect l="l" t="t" r="r" b="b"/>
            <a:pathLst>
              <a:path w="2030454" h="2027916">
                <a:moveTo>
                  <a:pt x="0" y="0"/>
                </a:moveTo>
                <a:lnTo>
                  <a:pt x="2030454" y="0"/>
                </a:lnTo>
                <a:lnTo>
                  <a:pt x="2030454" y="2027915"/>
                </a:lnTo>
                <a:lnTo>
                  <a:pt x="0" y="20279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0">
            <a:off x="-1933553" y="2000132"/>
            <a:ext cx="6294189" cy="6286322"/>
            <a:chOff x="0" y="0"/>
            <a:chExt cx="8392252" cy="83817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392252" cy="8381762"/>
            </a:xfrm>
            <a:custGeom>
              <a:avLst/>
              <a:gdLst/>
              <a:ahLst/>
              <a:cxnLst/>
              <a:rect l="l" t="t" r="r" b="b"/>
              <a:pathLst>
                <a:path w="8392252" h="8381762">
                  <a:moveTo>
                    <a:pt x="0" y="0"/>
                  </a:moveTo>
                  <a:lnTo>
                    <a:pt x="8392252" y="0"/>
                  </a:lnTo>
                  <a:lnTo>
                    <a:pt x="8392252" y="8381762"/>
                  </a:lnTo>
                  <a:lnTo>
                    <a:pt x="0" y="83817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2064976" y="2062395"/>
              <a:ext cx="4262300" cy="4256972"/>
            </a:xfrm>
            <a:custGeom>
              <a:avLst/>
              <a:gdLst/>
              <a:ahLst/>
              <a:cxnLst/>
              <a:rect l="l" t="t" r="r" b="b"/>
              <a:pathLst>
                <a:path w="4262300" h="4256972">
                  <a:moveTo>
                    <a:pt x="0" y="0"/>
                  </a:moveTo>
                  <a:lnTo>
                    <a:pt x="4262300" y="0"/>
                  </a:lnTo>
                  <a:lnTo>
                    <a:pt x="4262300" y="4256972"/>
                  </a:lnTo>
                  <a:lnTo>
                    <a:pt x="0" y="42569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 rot="0">
            <a:off x="647819" y="7014867"/>
            <a:ext cx="1116604" cy="1115208"/>
            <a:chOff x="0" y="0"/>
            <a:chExt cx="1488805" cy="148694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88805" cy="1486944"/>
            </a:xfrm>
            <a:custGeom>
              <a:avLst/>
              <a:gdLst/>
              <a:ahLst/>
              <a:cxnLst/>
              <a:rect l="l" t="t" r="r" b="b"/>
              <a:pathLst>
                <a:path w="1488805" h="1486944">
                  <a:moveTo>
                    <a:pt x="0" y="0"/>
                  </a:moveTo>
                  <a:lnTo>
                    <a:pt x="1488805" y="0"/>
                  </a:lnTo>
                  <a:lnTo>
                    <a:pt x="1488805" y="1486944"/>
                  </a:lnTo>
                  <a:lnTo>
                    <a:pt x="0" y="1486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15" name="Group 15"/>
            <p:cNvGrpSpPr/>
            <p:nvPr/>
          </p:nvGrpSpPr>
          <p:grpSpPr>
            <a:xfrm rot="0">
              <a:off x="140265" y="139334"/>
              <a:ext cx="1208275" cy="1208275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284EFF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995812" y="7410714"/>
            <a:ext cx="420617" cy="378555"/>
          </a:xfrm>
          <a:custGeom>
            <a:avLst/>
            <a:gdLst/>
            <a:ahLst/>
            <a:cxnLst/>
            <a:rect l="l" t="t" r="r" b="b"/>
            <a:pathLst>
              <a:path w="420617" h="378555">
                <a:moveTo>
                  <a:pt x="0" y="0"/>
                </a:moveTo>
                <a:lnTo>
                  <a:pt x="420617" y="0"/>
                </a:lnTo>
                <a:lnTo>
                  <a:pt x="420617" y="378555"/>
                </a:lnTo>
                <a:lnTo>
                  <a:pt x="0" y="3785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 rot="0">
            <a:off x="2543601" y="6509257"/>
            <a:ext cx="1116604" cy="1115208"/>
            <a:chOff x="0" y="0"/>
            <a:chExt cx="1488805" cy="148694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88805" cy="1486944"/>
            </a:xfrm>
            <a:custGeom>
              <a:avLst/>
              <a:gdLst/>
              <a:ahLst/>
              <a:cxnLst/>
              <a:rect l="l" t="t" r="r" b="b"/>
              <a:pathLst>
                <a:path w="1488805" h="1486944">
                  <a:moveTo>
                    <a:pt x="0" y="0"/>
                  </a:moveTo>
                  <a:lnTo>
                    <a:pt x="1488805" y="0"/>
                  </a:lnTo>
                  <a:lnTo>
                    <a:pt x="1488805" y="1486944"/>
                  </a:lnTo>
                  <a:lnTo>
                    <a:pt x="0" y="1486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21" name="Group 21"/>
            <p:cNvGrpSpPr/>
            <p:nvPr/>
          </p:nvGrpSpPr>
          <p:grpSpPr>
            <a:xfrm rot="0">
              <a:off x="140265" y="139334"/>
              <a:ext cx="1208275" cy="1208275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284EFF"/>
                </a:solidFill>
                <a:prstDash val="solid"/>
                <a:miter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 rot="0">
            <a:off x="655239" y="2111735"/>
            <a:ext cx="1116604" cy="1115208"/>
            <a:chOff x="0" y="0"/>
            <a:chExt cx="1488805" cy="148694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488805" cy="1486944"/>
            </a:xfrm>
            <a:custGeom>
              <a:avLst/>
              <a:gdLst/>
              <a:ahLst/>
              <a:cxnLst/>
              <a:rect l="l" t="t" r="r" b="b"/>
              <a:pathLst>
                <a:path w="1488805" h="1486944">
                  <a:moveTo>
                    <a:pt x="0" y="0"/>
                  </a:moveTo>
                  <a:lnTo>
                    <a:pt x="1488805" y="0"/>
                  </a:lnTo>
                  <a:lnTo>
                    <a:pt x="1488805" y="1486944"/>
                  </a:lnTo>
                  <a:lnTo>
                    <a:pt x="0" y="1486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26" name="Group 26"/>
            <p:cNvGrpSpPr/>
            <p:nvPr/>
          </p:nvGrpSpPr>
          <p:grpSpPr>
            <a:xfrm rot="0">
              <a:off x="140265" y="139334"/>
              <a:ext cx="1208275" cy="1208275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284EFF"/>
                </a:solidFill>
                <a:prstDash val="solid"/>
                <a:miter/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 rot="0">
            <a:off x="2552642" y="2758190"/>
            <a:ext cx="1116604" cy="1115208"/>
            <a:chOff x="0" y="0"/>
            <a:chExt cx="1488805" cy="148694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488805" cy="1486944"/>
            </a:xfrm>
            <a:custGeom>
              <a:avLst/>
              <a:gdLst/>
              <a:ahLst/>
              <a:cxnLst/>
              <a:rect l="l" t="t" r="r" b="b"/>
              <a:pathLst>
                <a:path w="1488805" h="1486944">
                  <a:moveTo>
                    <a:pt x="0" y="0"/>
                  </a:moveTo>
                  <a:lnTo>
                    <a:pt x="1488805" y="0"/>
                  </a:lnTo>
                  <a:lnTo>
                    <a:pt x="1488805" y="1486944"/>
                  </a:lnTo>
                  <a:lnTo>
                    <a:pt x="0" y="1486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31" name="Group 31"/>
            <p:cNvGrpSpPr/>
            <p:nvPr/>
          </p:nvGrpSpPr>
          <p:grpSpPr>
            <a:xfrm rot="0">
              <a:off x="140265" y="139334"/>
              <a:ext cx="1208275" cy="1208275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284EFF"/>
                </a:solidFill>
                <a:prstDash val="solid"/>
                <a:miter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 rot="0">
            <a:off x="3386380" y="4789526"/>
            <a:ext cx="1116604" cy="1115208"/>
            <a:chOff x="0" y="0"/>
            <a:chExt cx="1488805" cy="1486944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488805" cy="1486944"/>
            </a:xfrm>
            <a:custGeom>
              <a:avLst/>
              <a:gdLst/>
              <a:ahLst/>
              <a:cxnLst/>
              <a:rect l="l" t="t" r="r" b="b"/>
              <a:pathLst>
                <a:path w="1488805" h="1486944">
                  <a:moveTo>
                    <a:pt x="0" y="0"/>
                  </a:moveTo>
                  <a:lnTo>
                    <a:pt x="1488805" y="0"/>
                  </a:lnTo>
                  <a:lnTo>
                    <a:pt x="1488805" y="1486944"/>
                  </a:lnTo>
                  <a:lnTo>
                    <a:pt x="0" y="1486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grpSp>
          <p:nvGrpSpPr>
            <p:cNvPr id="36" name="Group 36"/>
            <p:cNvGrpSpPr/>
            <p:nvPr/>
          </p:nvGrpSpPr>
          <p:grpSpPr>
            <a:xfrm rot="0">
              <a:off x="140265" y="139334"/>
              <a:ext cx="1208275" cy="1208275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284EFF"/>
                </a:solidFill>
                <a:prstDash val="solid"/>
                <a:miter/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</p:grpSp>
      <p:sp>
        <p:nvSpPr>
          <p:cNvPr id="39" name="Freeform 39"/>
          <p:cNvSpPr/>
          <p:nvPr/>
        </p:nvSpPr>
        <p:spPr>
          <a:xfrm>
            <a:off x="2881946" y="6757563"/>
            <a:ext cx="514610" cy="514610"/>
          </a:xfrm>
          <a:custGeom>
            <a:avLst/>
            <a:gdLst/>
            <a:ahLst/>
            <a:cxnLst/>
            <a:rect l="l" t="t" r="r" b="b"/>
            <a:pathLst>
              <a:path w="514610" h="514610">
                <a:moveTo>
                  <a:pt x="0" y="0"/>
                </a:moveTo>
                <a:lnTo>
                  <a:pt x="514609" y="0"/>
                </a:lnTo>
                <a:lnTo>
                  <a:pt x="514609" y="514609"/>
                </a:lnTo>
                <a:lnTo>
                  <a:pt x="0" y="5146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967031" y="2410039"/>
            <a:ext cx="493966" cy="518599"/>
          </a:xfrm>
          <a:custGeom>
            <a:avLst/>
            <a:gdLst/>
            <a:ahLst/>
            <a:cxnLst/>
            <a:rect l="l" t="t" r="r" b="b"/>
            <a:pathLst>
              <a:path w="493966" h="518599">
                <a:moveTo>
                  <a:pt x="0" y="0"/>
                </a:moveTo>
                <a:lnTo>
                  <a:pt x="493966" y="0"/>
                </a:lnTo>
                <a:lnTo>
                  <a:pt x="493966" y="518599"/>
                </a:lnTo>
                <a:lnTo>
                  <a:pt x="0" y="5185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2878824" y="3161144"/>
            <a:ext cx="464238" cy="309299"/>
          </a:xfrm>
          <a:custGeom>
            <a:avLst/>
            <a:gdLst/>
            <a:ahLst/>
            <a:cxnLst/>
            <a:rect l="l" t="t" r="r" b="b"/>
            <a:pathLst>
              <a:path w="464238" h="309299">
                <a:moveTo>
                  <a:pt x="0" y="0"/>
                </a:moveTo>
                <a:lnTo>
                  <a:pt x="464239" y="0"/>
                </a:lnTo>
                <a:lnTo>
                  <a:pt x="464239" y="309299"/>
                </a:lnTo>
                <a:lnTo>
                  <a:pt x="0" y="309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3701618" y="5192480"/>
            <a:ext cx="486128" cy="309299"/>
          </a:xfrm>
          <a:custGeom>
            <a:avLst/>
            <a:gdLst/>
            <a:ahLst/>
            <a:cxnLst/>
            <a:rect l="l" t="t" r="r" b="b"/>
            <a:pathLst>
              <a:path w="486128" h="309299">
                <a:moveTo>
                  <a:pt x="0" y="0"/>
                </a:moveTo>
                <a:lnTo>
                  <a:pt x="486128" y="0"/>
                </a:lnTo>
                <a:lnTo>
                  <a:pt x="486128" y="309299"/>
                </a:lnTo>
                <a:lnTo>
                  <a:pt x="0" y="30929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3926421" y="7066861"/>
            <a:ext cx="2030454" cy="2027916"/>
          </a:xfrm>
          <a:custGeom>
            <a:avLst/>
            <a:gdLst/>
            <a:ahLst/>
            <a:cxnLst/>
            <a:rect l="l" t="t" r="r" b="b"/>
            <a:pathLst>
              <a:path w="2030454" h="2027916">
                <a:moveTo>
                  <a:pt x="0" y="0"/>
                </a:moveTo>
                <a:lnTo>
                  <a:pt x="2030453" y="0"/>
                </a:lnTo>
                <a:lnTo>
                  <a:pt x="2030453" y="2027916"/>
                </a:lnTo>
                <a:lnTo>
                  <a:pt x="0" y="20279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-115574" y="3923329"/>
            <a:ext cx="2659175" cy="2538303"/>
          </a:xfrm>
          <a:custGeom>
            <a:avLst/>
            <a:gdLst/>
            <a:ahLst/>
            <a:cxnLst/>
            <a:rect l="l" t="t" r="r" b="b"/>
            <a:pathLst>
              <a:path w="2659175" h="2538303">
                <a:moveTo>
                  <a:pt x="0" y="0"/>
                </a:moveTo>
                <a:lnTo>
                  <a:pt x="2659175" y="0"/>
                </a:lnTo>
                <a:lnTo>
                  <a:pt x="2659175" y="2538303"/>
                </a:lnTo>
                <a:lnTo>
                  <a:pt x="0" y="253830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7838362" y="1744232"/>
            <a:ext cx="9852745" cy="6447603"/>
          </a:xfrm>
          <a:custGeom>
            <a:avLst/>
            <a:gdLst/>
            <a:ahLst/>
            <a:cxnLst/>
            <a:rect l="l" t="t" r="r" b="b"/>
            <a:pathLst>
              <a:path w="9852745" h="6447603">
                <a:moveTo>
                  <a:pt x="0" y="0"/>
                </a:moveTo>
                <a:lnTo>
                  <a:pt x="9852745" y="0"/>
                </a:lnTo>
                <a:lnTo>
                  <a:pt x="9852745" y="6447603"/>
                </a:lnTo>
                <a:lnTo>
                  <a:pt x="0" y="6447603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8313"/>
            </a:stretch>
          </a:blipFill>
        </p:spPr>
      </p:sp>
      <p:grpSp>
        <p:nvGrpSpPr>
          <p:cNvPr id="46" name="Group 46"/>
          <p:cNvGrpSpPr/>
          <p:nvPr/>
        </p:nvGrpSpPr>
        <p:grpSpPr>
          <a:xfrm rot="0">
            <a:off x="5449935" y="4973302"/>
            <a:ext cx="1890694" cy="1219983"/>
            <a:chOff x="0" y="0"/>
            <a:chExt cx="2520925" cy="1626644"/>
          </a:xfrm>
        </p:grpSpPr>
        <p:sp>
          <p:nvSpPr>
            <p:cNvPr id="47" name="TextBox 47"/>
            <p:cNvSpPr txBox="1"/>
            <p:nvPr/>
          </p:nvSpPr>
          <p:spPr>
            <a:xfrm>
              <a:off x="0" y="-76200"/>
              <a:ext cx="2520925" cy="11734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思源黑体 Heavy" panose="020B0A00000000000000" charset="-122"/>
                </a:rPr>
                <a:t>Diversity</a:t>
              </a:r>
              <a:endParaRPr lang="en-US" sz="2400">
                <a:solidFill>
                  <a:srgbClr val="000000"/>
                </a:solidFill>
                <a:latin typeface="思源黑体 Heavy" panose="020B0A00000000000000" charset="-122"/>
              </a:endParaRPr>
            </a:p>
            <a:p>
              <a:pPr algn="ctr"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思源黑体 Heavy" panose="020B0A00000000000000" charset="-122"/>
                </a:rPr>
                <a:t>and depth </a:t>
              </a:r>
              <a:endParaRPr lang="en-US" sz="2400">
                <a:solidFill>
                  <a:srgbClr val="000000"/>
                </a:solidFill>
                <a:latin typeface="思源黑体 Heavy" panose="020B0A00000000000000" charset="-122"/>
              </a:endParaRP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1241623"/>
              <a:ext cx="2520925" cy="385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id="49" name="Group 49"/>
          <p:cNvGrpSpPr/>
          <p:nvPr/>
        </p:nvGrpSpPr>
        <p:grpSpPr>
          <a:xfrm rot="0">
            <a:off x="3996300" y="7836477"/>
            <a:ext cx="1890694" cy="762783"/>
            <a:chOff x="0" y="0"/>
            <a:chExt cx="2520925" cy="1017044"/>
          </a:xfrm>
        </p:grpSpPr>
        <p:sp>
          <p:nvSpPr>
            <p:cNvPr id="50" name="TextBox 50"/>
            <p:cNvSpPr txBox="1"/>
            <p:nvPr/>
          </p:nvSpPr>
          <p:spPr>
            <a:xfrm>
              <a:off x="0" y="-76200"/>
              <a:ext cx="2520925" cy="563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思源黑体 Heavy" panose="020B0A00000000000000" charset="-122"/>
                </a:rPr>
                <a:t>Fan base</a:t>
              </a:r>
              <a:endParaRPr lang="en-US" sz="2400">
                <a:solidFill>
                  <a:srgbClr val="000000"/>
                </a:solidFill>
                <a:latin typeface="思源黑体 Heavy" panose="020B0A00000000000000" charset="-122"/>
              </a:endParaRP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632023"/>
              <a:ext cx="2520925" cy="385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id="52" name="Group 52"/>
          <p:cNvGrpSpPr/>
          <p:nvPr/>
        </p:nvGrpSpPr>
        <p:grpSpPr>
          <a:xfrm rot="0">
            <a:off x="403018" y="1028700"/>
            <a:ext cx="1961046" cy="762783"/>
            <a:chOff x="0" y="0"/>
            <a:chExt cx="2614729" cy="1017044"/>
          </a:xfrm>
        </p:grpSpPr>
        <p:sp>
          <p:nvSpPr>
            <p:cNvPr id="53" name="TextBox 53"/>
            <p:cNvSpPr txBox="1"/>
            <p:nvPr/>
          </p:nvSpPr>
          <p:spPr>
            <a:xfrm>
              <a:off x="0" y="-76200"/>
              <a:ext cx="2614729" cy="563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思源黑体 Heavy" panose="020B0A00000000000000" charset="-122"/>
                </a:rPr>
                <a:t>interactivity</a:t>
              </a:r>
              <a:endParaRPr lang="en-US" sz="2400">
                <a:solidFill>
                  <a:srgbClr val="000000"/>
                </a:solidFill>
                <a:latin typeface="思源黑体 Heavy" panose="020B0A00000000000000" charset="-122"/>
              </a:endParaRP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632023"/>
              <a:ext cx="2614729" cy="385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id="55" name="Group 55"/>
          <p:cNvGrpSpPr/>
          <p:nvPr/>
        </p:nvGrpSpPr>
        <p:grpSpPr>
          <a:xfrm rot="0">
            <a:off x="3996300" y="2312549"/>
            <a:ext cx="1890694" cy="1219983"/>
            <a:chOff x="0" y="0"/>
            <a:chExt cx="2520925" cy="1626644"/>
          </a:xfrm>
        </p:grpSpPr>
        <p:sp>
          <p:nvSpPr>
            <p:cNvPr id="56" name="TextBox 56"/>
            <p:cNvSpPr txBox="1"/>
            <p:nvPr/>
          </p:nvSpPr>
          <p:spPr>
            <a:xfrm>
              <a:off x="0" y="-76200"/>
              <a:ext cx="2520925" cy="11734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思源黑体 Heavy" panose="020B0A00000000000000" charset="-122"/>
                </a:rPr>
                <a:t>New forms of play</a:t>
              </a:r>
              <a:endParaRPr lang="en-US" sz="2400">
                <a:solidFill>
                  <a:srgbClr val="000000"/>
                </a:solidFill>
                <a:latin typeface="思源黑体 Heavy" panose="020B0A00000000000000" charset="-122"/>
              </a:endParaRP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1241623"/>
              <a:ext cx="2520925" cy="385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id="58" name="Group 58"/>
          <p:cNvGrpSpPr/>
          <p:nvPr/>
        </p:nvGrpSpPr>
        <p:grpSpPr>
          <a:xfrm rot="0">
            <a:off x="300723" y="8838903"/>
            <a:ext cx="1810795" cy="762783"/>
            <a:chOff x="0" y="0"/>
            <a:chExt cx="2414393" cy="1017044"/>
          </a:xfrm>
        </p:grpSpPr>
        <p:sp>
          <p:nvSpPr>
            <p:cNvPr id="59" name="TextBox 59"/>
            <p:cNvSpPr txBox="1"/>
            <p:nvPr/>
          </p:nvSpPr>
          <p:spPr>
            <a:xfrm>
              <a:off x="0" y="-76200"/>
              <a:ext cx="2414393" cy="563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思源黑体 Heavy" panose="020B0A00000000000000" charset="-122"/>
                </a:rPr>
                <a:t>backstory</a:t>
              </a:r>
              <a:endParaRPr lang="en-US" sz="2400">
                <a:solidFill>
                  <a:srgbClr val="000000"/>
                </a:solidFill>
                <a:latin typeface="思源黑体 Heavy" panose="020B0A00000000000000" charset="-122"/>
              </a:endParaRP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632023"/>
              <a:ext cx="2414393" cy="385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id="61" name="TextBox 61"/>
          <p:cNvSpPr txBox="1"/>
          <p:nvPr/>
        </p:nvSpPr>
        <p:spPr>
          <a:xfrm>
            <a:off x="14325660" y="588153"/>
            <a:ext cx="282535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284EFF"/>
                </a:solidFill>
                <a:latin typeface="思源黑体 Heavy" panose="020B0A00000000000000" charset="-122"/>
              </a:rPr>
              <a:t> Battle for the Originium</a:t>
            </a:r>
            <a:endParaRPr lang="en-US" sz="18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3296328" y="3548810"/>
            <a:ext cx="3361144" cy="1080226"/>
            <a:chOff x="0" y="0"/>
            <a:chExt cx="4481525" cy="1440301"/>
          </a:xfrm>
        </p:grpSpPr>
        <p:sp>
          <p:nvSpPr>
            <p:cNvPr id="3" name="Freeform 3"/>
            <p:cNvSpPr/>
            <p:nvPr/>
          </p:nvSpPr>
          <p:spPr>
            <a:xfrm>
              <a:off x="1579115" y="0"/>
              <a:ext cx="2902410" cy="1440301"/>
            </a:xfrm>
            <a:custGeom>
              <a:avLst/>
              <a:gdLst/>
              <a:ahLst/>
              <a:cxnLst/>
              <a:rect l="l" t="t" r="r" b="b"/>
              <a:pathLst>
                <a:path w="2902410" h="1440301">
                  <a:moveTo>
                    <a:pt x="0" y="0"/>
                  </a:moveTo>
                  <a:lnTo>
                    <a:pt x="2902410" y="0"/>
                  </a:lnTo>
                  <a:lnTo>
                    <a:pt x="2902410" y="1440301"/>
                  </a:lnTo>
                  <a:lnTo>
                    <a:pt x="0" y="14403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30590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579115" cy="1397419"/>
            </a:xfrm>
            <a:custGeom>
              <a:avLst/>
              <a:gdLst/>
              <a:ahLst/>
              <a:cxnLst/>
              <a:rect l="l" t="t" r="r" b="b"/>
              <a:pathLst>
                <a:path w="1579115" h="1397419">
                  <a:moveTo>
                    <a:pt x="0" y="0"/>
                  </a:moveTo>
                  <a:lnTo>
                    <a:pt x="1579115" y="0"/>
                  </a:lnTo>
                  <a:lnTo>
                    <a:pt x="1579115" y="1397419"/>
                  </a:lnTo>
                  <a:lnTo>
                    <a:pt x="0" y="13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40024" b="-3068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2465948" y="1096469"/>
            <a:ext cx="1450597" cy="1448784"/>
          </a:xfrm>
          <a:custGeom>
            <a:avLst/>
            <a:gdLst/>
            <a:ahLst/>
            <a:cxnLst/>
            <a:rect l="l" t="t" r="r" b="b"/>
            <a:pathLst>
              <a:path w="1450597" h="1448784">
                <a:moveTo>
                  <a:pt x="0" y="0"/>
                </a:moveTo>
                <a:lnTo>
                  <a:pt x="1450598" y="0"/>
                </a:lnTo>
                <a:lnTo>
                  <a:pt x="1450598" y="1448784"/>
                </a:lnTo>
                <a:lnTo>
                  <a:pt x="0" y="144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191247" y="-1192097"/>
            <a:ext cx="3291240" cy="3287126"/>
          </a:xfrm>
          <a:custGeom>
            <a:avLst/>
            <a:gdLst/>
            <a:ahLst/>
            <a:cxnLst/>
            <a:rect l="l" t="t" r="r" b="b"/>
            <a:pathLst>
              <a:path w="3291240" h="3287126">
                <a:moveTo>
                  <a:pt x="0" y="0"/>
                </a:moveTo>
                <a:lnTo>
                  <a:pt x="3291240" y="0"/>
                </a:lnTo>
                <a:lnTo>
                  <a:pt x="3291240" y="3287126"/>
                </a:lnTo>
                <a:lnTo>
                  <a:pt x="0" y="3287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296328" y="4705064"/>
            <a:ext cx="2980541" cy="258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95"/>
              </a:lnSpc>
            </a:pPr>
            <a:r>
              <a:rPr lang="en-US" sz="3300" spc="237">
                <a:solidFill>
                  <a:srgbClr val="000000"/>
                </a:solidFill>
                <a:latin typeface="思源黑体 Light" panose="020B0400000000000000" charset="-122"/>
              </a:rPr>
              <a:t>E= 5.2*(2.5)^0.9</a:t>
            </a:r>
            <a:endParaRPr lang="en-US" sz="3300" spc="237">
              <a:solidFill>
                <a:srgbClr val="000000"/>
              </a:solidFill>
              <a:latin typeface="思源黑体 Light" panose="020B0400000000000000" charset="-122"/>
            </a:endParaRPr>
          </a:p>
          <a:p>
            <a:pPr algn="ctr">
              <a:lnSpc>
                <a:spcPts val="7095"/>
              </a:lnSpc>
            </a:pPr>
            <a:r>
              <a:rPr lang="en-US" sz="3300" spc="237">
                <a:solidFill>
                  <a:srgbClr val="000000"/>
                </a:solidFill>
                <a:latin typeface="思源黑体 Light" panose="020B0400000000000000" charset="-122"/>
              </a:rPr>
              <a:t>=11.86</a:t>
            </a:r>
            <a:endParaRPr lang="en-US" sz="3300" spc="237">
              <a:solidFill>
                <a:srgbClr val="000000"/>
              </a:solidFill>
              <a:latin typeface="思源黑体 Light" panose="020B0400000000000000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296328" y="3660932"/>
            <a:ext cx="2581045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284EFF"/>
                </a:solidFill>
                <a:latin typeface="思源黑体 Bold" panose="020B0800000000000000" charset="-122"/>
              </a:rPr>
              <a:t>walston - Felix model</a:t>
            </a:r>
            <a:endParaRPr lang="en-US" sz="2400">
              <a:solidFill>
                <a:srgbClr val="284EFF"/>
              </a:solidFill>
              <a:latin typeface="思源黑体 Bold" panose="020B0800000000000000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911206" y="4705064"/>
            <a:ext cx="3361144" cy="258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95"/>
              </a:lnSpc>
            </a:pPr>
            <a:r>
              <a:rPr lang="en-US" sz="3300" spc="237">
                <a:solidFill>
                  <a:srgbClr val="000000"/>
                </a:solidFill>
                <a:latin typeface="思源黑体 Light" panose="020B0400000000000000" charset="-122"/>
              </a:rPr>
              <a:t>E=5.5 +0.73*2.5^1.16</a:t>
            </a:r>
            <a:endParaRPr lang="en-US" sz="3300" spc="237">
              <a:solidFill>
                <a:srgbClr val="000000"/>
              </a:solidFill>
              <a:latin typeface="思源黑体 Light" panose="020B0400000000000000" charset="-122"/>
            </a:endParaRPr>
          </a:p>
          <a:p>
            <a:pPr algn="ctr">
              <a:lnSpc>
                <a:spcPts val="7095"/>
              </a:lnSpc>
            </a:pPr>
            <a:r>
              <a:rPr lang="en-US" sz="3300" spc="237">
                <a:solidFill>
                  <a:srgbClr val="000000"/>
                </a:solidFill>
                <a:latin typeface="思源黑体 Light" panose="020B0400000000000000" charset="-122"/>
              </a:rPr>
              <a:t>=7.61</a:t>
            </a:r>
            <a:endParaRPr lang="en-US" sz="3300" spc="237">
              <a:solidFill>
                <a:srgbClr val="000000"/>
              </a:solidFill>
              <a:latin typeface="思源黑体 Light" panose="020B0400000000000000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497905" y="4533785"/>
            <a:ext cx="2837281" cy="2583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95"/>
              </a:lnSpc>
            </a:pPr>
            <a:r>
              <a:rPr lang="en-US" sz="3300" spc="237">
                <a:solidFill>
                  <a:srgbClr val="000000"/>
                </a:solidFill>
                <a:latin typeface="思源黑体 Light" panose="020B0400000000000000" charset="-122"/>
              </a:rPr>
              <a:t>E = 3.2*(2.5)^1.05</a:t>
            </a:r>
            <a:endParaRPr lang="en-US" sz="3300" spc="237">
              <a:solidFill>
                <a:srgbClr val="000000"/>
              </a:solidFill>
              <a:latin typeface="思源黑体 Light" panose="020B0400000000000000" charset="-122"/>
            </a:endParaRPr>
          </a:p>
          <a:p>
            <a:pPr algn="ctr">
              <a:lnSpc>
                <a:spcPts val="7095"/>
              </a:lnSpc>
            </a:pPr>
            <a:r>
              <a:rPr lang="en-US" sz="3300" spc="237">
                <a:solidFill>
                  <a:srgbClr val="000000"/>
                </a:solidFill>
                <a:latin typeface="思源黑体 Light" panose="020B0400000000000000" charset="-122"/>
              </a:rPr>
              <a:t>=8.38</a:t>
            </a:r>
            <a:endParaRPr lang="en-US" sz="3300" spc="237">
              <a:solidFill>
                <a:srgbClr val="000000"/>
              </a:solidFill>
              <a:latin typeface="思源黑体 Light" panose="020B0400000000000000" charset="-122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3388634" y="7938948"/>
            <a:ext cx="10964989" cy="1922602"/>
            <a:chOff x="0" y="0"/>
            <a:chExt cx="14619985" cy="256346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339989" cy="2563469"/>
            </a:xfrm>
            <a:custGeom>
              <a:avLst/>
              <a:gdLst/>
              <a:ahLst/>
              <a:cxnLst/>
              <a:rect l="l" t="t" r="r" b="b"/>
              <a:pathLst>
                <a:path w="3339989" h="2563469">
                  <a:moveTo>
                    <a:pt x="0" y="0"/>
                  </a:moveTo>
                  <a:lnTo>
                    <a:pt x="3339989" y="0"/>
                  </a:lnTo>
                  <a:lnTo>
                    <a:pt x="3339989" y="2563469"/>
                  </a:lnTo>
                  <a:lnTo>
                    <a:pt x="0" y="2563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721" r="-18864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3339989" y="0"/>
              <a:ext cx="2692165" cy="2563469"/>
            </a:xfrm>
            <a:custGeom>
              <a:avLst/>
              <a:gdLst/>
              <a:ahLst/>
              <a:cxnLst/>
              <a:rect l="l" t="t" r="r" b="b"/>
              <a:pathLst>
                <a:path w="2692165" h="2563469">
                  <a:moveTo>
                    <a:pt x="0" y="0"/>
                  </a:moveTo>
                  <a:lnTo>
                    <a:pt x="2692165" y="0"/>
                  </a:lnTo>
                  <a:lnTo>
                    <a:pt x="2692165" y="2563469"/>
                  </a:lnTo>
                  <a:lnTo>
                    <a:pt x="0" y="2563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8094" r="-22748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6032154" y="0"/>
              <a:ext cx="2692165" cy="2563469"/>
            </a:xfrm>
            <a:custGeom>
              <a:avLst/>
              <a:gdLst/>
              <a:ahLst/>
              <a:cxnLst/>
              <a:rect l="l" t="t" r="r" b="b"/>
              <a:pathLst>
                <a:path w="2692165" h="2563469">
                  <a:moveTo>
                    <a:pt x="0" y="0"/>
                  </a:moveTo>
                  <a:lnTo>
                    <a:pt x="2692164" y="0"/>
                  </a:lnTo>
                  <a:lnTo>
                    <a:pt x="2692164" y="2563469"/>
                  </a:lnTo>
                  <a:lnTo>
                    <a:pt x="0" y="2563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8094" r="-22748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8724318" y="0"/>
              <a:ext cx="2692165" cy="2563469"/>
            </a:xfrm>
            <a:custGeom>
              <a:avLst/>
              <a:gdLst/>
              <a:ahLst/>
              <a:cxnLst/>
              <a:rect l="l" t="t" r="r" b="b"/>
              <a:pathLst>
                <a:path w="2692165" h="2563469">
                  <a:moveTo>
                    <a:pt x="0" y="0"/>
                  </a:moveTo>
                  <a:lnTo>
                    <a:pt x="2692165" y="0"/>
                  </a:lnTo>
                  <a:lnTo>
                    <a:pt x="2692165" y="2563469"/>
                  </a:lnTo>
                  <a:lnTo>
                    <a:pt x="0" y="2563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8094" r="-22748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1416483" y="0"/>
              <a:ext cx="3203502" cy="2563469"/>
            </a:xfrm>
            <a:custGeom>
              <a:avLst/>
              <a:gdLst/>
              <a:ahLst/>
              <a:cxnLst/>
              <a:rect l="l" t="t" r="r" b="b"/>
              <a:pathLst>
                <a:path w="3203502" h="2563469">
                  <a:moveTo>
                    <a:pt x="0" y="0"/>
                  </a:moveTo>
                  <a:lnTo>
                    <a:pt x="3203502" y="0"/>
                  </a:lnTo>
                  <a:lnTo>
                    <a:pt x="3203502" y="2563469"/>
                  </a:lnTo>
                  <a:lnTo>
                    <a:pt x="0" y="2563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4044" r="-2721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3893546" y="8465820"/>
            <a:ext cx="9310736" cy="792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95"/>
              </a:lnSpc>
            </a:pPr>
            <a:r>
              <a:rPr lang="en-US" sz="3300" spc="237">
                <a:solidFill>
                  <a:srgbClr val="000000"/>
                </a:solidFill>
                <a:latin typeface="思源黑体 Light" panose="020B0400000000000000" charset="-122"/>
              </a:rPr>
              <a:t>kloc&lt;9</a:t>
            </a:r>
            <a:endParaRPr lang="en-US" sz="3300" spc="237">
              <a:solidFill>
                <a:srgbClr val="000000"/>
              </a:solidFill>
              <a:latin typeface="思源黑体 Light" panose="020B0400000000000000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83506" y="1396998"/>
            <a:ext cx="7006689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思源黑体 Heavy" panose="020B0A00000000000000" charset="-122"/>
              </a:rPr>
              <a:t>Estimation model</a:t>
            </a:r>
            <a:endParaRPr lang="en-US" sz="5600">
              <a:solidFill>
                <a:srgbClr val="000000"/>
              </a:solidFill>
              <a:latin typeface="思源黑体 Heavy" panose="020B0A00000000000000" charset="-122"/>
            </a:endParaRPr>
          </a:p>
        </p:txBody>
      </p:sp>
      <p:grpSp>
        <p:nvGrpSpPr>
          <p:cNvPr id="19" name="Group 19"/>
          <p:cNvGrpSpPr/>
          <p:nvPr/>
        </p:nvGrpSpPr>
        <p:grpSpPr>
          <a:xfrm rot="0">
            <a:off x="7911206" y="3557065"/>
            <a:ext cx="3361144" cy="1080226"/>
            <a:chOff x="0" y="0"/>
            <a:chExt cx="4481525" cy="1440301"/>
          </a:xfrm>
        </p:grpSpPr>
        <p:sp>
          <p:nvSpPr>
            <p:cNvPr id="20" name="Freeform 20"/>
            <p:cNvSpPr/>
            <p:nvPr/>
          </p:nvSpPr>
          <p:spPr>
            <a:xfrm>
              <a:off x="1579115" y="0"/>
              <a:ext cx="2902410" cy="1440301"/>
            </a:xfrm>
            <a:custGeom>
              <a:avLst/>
              <a:gdLst/>
              <a:ahLst/>
              <a:cxnLst/>
              <a:rect l="l" t="t" r="r" b="b"/>
              <a:pathLst>
                <a:path w="2902410" h="1440301">
                  <a:moveTo>
                    <a:pt x="0" y="0"/>
                  </a:moveTo>
                  <a:lnTo>
                    <a:pt x="2902410" y="0"/>
                  </a:lnTo>
                  <a:lnTo>
                    <a:pt x="2902410" y="1440301"/>
                  </a:lnTo>
                  <a:lnTo>
                    <a:pt x="0" y="14403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30590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1579115" cy="1397419"/>
            </a:xfrm>
            <a:custGeom>
              <a:avLst/>
              <a:gdLst/>
              <a:ahLst/>
              <a:cxnLst/>
              <a:rect l="l" t="t" r="r" b="b"/>
              <a:pathLst>
                <a:path w="1579115" h="1397419">
                  <a:moveTo>
                    <a:pt x="0" y="0"/>
                  </a:moveTo>
                  <a:lnTo>
                    <a:pt x="1579115" y="0"/>
                  </a:lnTo>
                  <a:lnTo>
                    <a:pt x="1579115" y="1397419"/>
                  </a:lnTo>
                  <a:lnTo>
                    <a:pt x="0" y="13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40024" b="-3068"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7911206" y="3669187"/>
            <a:ext cx="2581045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284EFF"/>
                </a:solidFill>
                <a:latin typeface="思源黑体 Bold" panose="020B0800000000000000" charset="-122"/>
              </a:rPr>
              <a:t>Bailey - basili model</a:t>
            </a:r>
            <a:endParaRPr lang="en-US" sz="2400">
              <a:solidFill>
                <a:srgbClr val="284EFF"/>
              </a:solidFill>
              <a:latin typeface="思源黑体 Bold" panose="020B0800000000000000" charset="-122"/>
            </a:endParaRPr>
          </a:p>
        </p:txBody>
      </p:sp>
      <p:grpSp>
        <p:nvGrpSpPr>
          <p:cNvPr id="23" name="Group 23"/>
          <p:cNvGrpSpPr/>
          <p:nvPr/>
        </p:nvGrpSpPr>
        <p:grpSpPr>
          <a:xfrm rot="0">
            <a:off x="12235974" y="3548810"/>
            <a:ext cx="3361144" cy="1080226"/>
            <a:chOff x="0" y="0"/>
            <a:chExt cx="4481525" cy="1440301"/>
          </a:xfrm>
        </p:grpSpPr>
        <p:sp>
          <p:nvSpPr>
            <p:cNvPr id="24" name="Freeform 24"/>
            <p:cNvSpPr/>
            <p:nvPr/>
          </p:nvSpPr>
          <p:spPr>
            <a:xfrm>
              <a:off x="1579115" y="0"/>
              <a:ext cx="2902410" cy="1440301"/>
            </a:xfrm>
            <a:custGeom>
              <a:avLst/>
              <a:gdLst/>
              <a:ahLst/>
              <a:cxnLst/>
              <a:rect l="l" t="t" r="r" b="b"/>
              <a:pathLst>
                <a:path w="2902410" h="1440301">
                  <a:moveTo>
                    <a:pt x="0" y="0"/>
                  </a:moveTo>
                  <a:lnTo>
                    <a:pt x="2902410" y="0"/>
                  </a:lnTo>
                  <a:lnTo>
                    <a:pt x="2902410" y="1440301"/>
                  </a:lnTo>
                  <a:lnTo>
                    <a:pt x="0" y="14403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30590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1579115" cy="1397419"/>
            </a:xfrm>
            <a:custGeom>
              <a:avLst/>
              <a:gdLst/>
              <a:ahLst/>
              <a:cxnLst/>
              <a:rect l="l" t="t" r="r" b="b"/>
              <a:pathLst>
                <a:path w="1579115" h="1397419">
                  <a:moveTo>
                    <a:pt x="0" y="0"/>
                  </a:moveTo>
                  <a:lnTo>
                    <a:pt x="1579115" y="0"/>
                  </a:lnTo>
                  <a:lnTo>
                    <a:pt x="1579115" y="1397419"/>
                  </a:lnTo>
                  <a:lnTo>
                    <a:pt x="0" y="13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140024" b="-3068"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12235974" y="3660932"/>
            <a:ext cx="2581045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284EFF"/>
                </a:solidFill>
                <a:latin typeface="思源黑体 Bold" panose="020B0800000000000000" charset="-122"/>
              </a:rPr>
              <a:t>Boehm simple model</a:t>
            </a:r>
            <a:endParaRPr lang="en-US" sz="2400">
              <a:solidFill>
                <a:srgbClr val="284EFF"/>
              </a:solidFill>
              <a:latin typeface="思源黑体 Bold" panose="020B0800000000000000" charset="-122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3893546" y="8120876"/>
            <a:ext cx="2581045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284EFF"/>
                </a:solidFill>
                <a:latin typeface="思源黑体 Bold" panose="020B0800000000000000" charset="-122"/>
              </a:rPr>
              <a:t>Doty model</a:t>
            </a:r>
            <a:endParaRPr lang="en-US" sz="3400">
              <a:solidFill>
                <a:srgbClr val="284EFF"/>
              </a:solidFill>
              <a:latin typeface="思源黑体 Bold" panose="020B0800000000000000" charset="-122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4325660" y="588153"/>
            <a:ext cx="282535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284EFF"/>
                </a:solidFill>
                <a:latin typeface="思源黑体 Heavy" panose="020B0A00000000000000" charset="-122"/>
              </a:rPr>
              <a:t> Battle for the Originium</a:t>
            </a:r>
            <a:endParaRPr lang="en-US" sz="18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4328610" y="-2387079"/>
            <a:ext cx="2186940" cy="14358676"/>
            <a:chOff x="0" y="0"/>
            <a:chExt cx="2915920" cy="19144901"/>
          </a:xfrm>
        </p:grpSpPr>
        <p:sp>
          <p:nvSpPr>
            <p:cNvPr id="3" name="TextBox 3"/>
            <p:cNvSpPr txBox="1"/>
            <p:nvPr/>
          </p:nvSpPr>
          <p:spPr>
            <a:xfrm>
              <a:off x="0" y="-266700"/>
              <a:ext cx="2915920" cy="194116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160"/>
                </a:lnSpc>
                <a:spcBef>
                  <a:spcPct val="0"/>
                </a:spcBef>
              </a:pPr>
              <a:r>
                <a:rPr lang="en-US" sz="14400">
                  <a:solidFill>
                    <a:srgbClr val="EDF0F4"/>
                  </a:solidFill>
                  <a:latin typeface="思源黑体 Heavy" panose="020B0A00000000000000" charset="-122"/>
                </a:rPr>
                <a:t>OPPORTUNITY</a:t>
              </a:r>
              <a:endParaRPr lang="en-US" sz="14400">
                <a:solidFill>
                  <a:srgbClr val="EDF0F4"/>
                </a:solidFill>
                <a:latin typeface="思源黑体 Heavy" panose="020B0A00000000000000" charset="-122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66700"/>
              <a:ext cx="2915920" cy="194116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160"/>
                </a:lnSpc>
                <a:spcBef>
                  <a:spcPct val="0"/>
                </a:spcBef>
              </a:pPr>
              <a:r>
                <a:rPr lang="en-US" sz="14400">
                  <a:solidFill>
                    <a:srgbClr val="EDF0F4"/>
                  </a:solidFill>
                  <a:latin typeface="思源黑体 Heavy" panose="020B0A00000000000000" charset="-122"/>
                </a:rPr>
                <a:t>OPPORTUNITY</a:t>
              </a:r>
              <a:endParaRPr lang="en-US" sz="14400">
                <a:solidFill>
                  <a:srgbClr val="EDF0F4"/>
                </a:solidFill>
                <a:latin typeface="思源黑体 Heavy" panose="020B0A00000000000000" charset="-122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3945864" y="2994801"/>
            <a:ext cx="10787546" cy="2960039"/>
            <a:chOff x="0" y="0"/>
            <a:chExt cx="14383394" cy="39467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191697" cy="3946718"/>
            </a:xfrm>
            <a:custGeom>
              <a:avLst/>
              <a:gdLst/>
              <a:ahLst/>
              <a:cxnLst/>
              <a:rect l="l" t="t" r="r" b="b"/>
              <a:pathLst>
                <a:path w="7191697" h="3946718">
                  <a:moveTo>
                    <a:pt x="0" y="0"/>
                  </a:moveTo>
                  <a:lnTo>
                    <a:pt x="7191697" y="0"/>
                  </a:lnTo>
                  <a:lnTo>
                    <a:pt x="7191697" y="3946718"/>
                  </a:lnTo>
                  <a:lnTo>
                    <a:pt x="0" y="39467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31411" b="-2667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flipH="1">
              <a:off x="7191697" y="0"/>
              <a:ext cx="7191697" cy="3946718"/>
            </a:xfrm>
            <a:custGeom>
              <a:avLst/>
              <a:gdLst/>
              <a:ahLst/>
              <a:cxnLst/>
              <a:rect l="l" t="t" r="r" b="b"/>
              <a:pathLst>
                <a:path w="7191697" h="3946718">
                  <a:moveTo>
                    <a:pt x="7191697" y="0"/>
                  </a:moveTo>
                  <a:lnTo>
                    <a:pt x="0" y="0"/>
                  </a:lnTo>
                  <a:lnTo>
                    <a:pt x="0" y="3946718"/>
                  </a:lnTo>
                  <a:lnTo>
                    <a:pt x="7191697" y="3946718"/>
                  </a:lnTo>
                  <a:lnTo>
                    <a:pt x="7191697" y="0"/>
                  </a:lnTo>
                  <a:close/>
                </a:path>
              </a:pathLst>
            </a:custGeom>
            <a:blipFill>
              <a:blip r:embed="rId1"/>
              <a:stretch>
                <a:fillRect r="-31411" b="-2667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1955213" y="2837793"/>
            <a:ext cx="3478369" cy="3474022"/>
          </a:xfrm>
          <a:custGeom>
            <a:avLst/>
            <a:gdLst/>
            <a:ahLst/>
            <a:cxnLst/>
            <a:rect l="l" t="t" r="r" b="b"/>
            <a:pathLst>
              <a:path w="3478369" h="3474022">
                <a:moveTo>
                  <a:pt x="0" y="0"/>
                </a:moveTo>
                <a:lnTo>
                  <a:pt x="3478369" y="0"/>
                </a:lnTo>
                <a:lnTo>
                  <a:pt x="3478369" y="3474021"/>
                </a:lnTo>
                <a:lnTo>
                  <a:pt x="0" y="34740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 rot="0">
            <a:off x="2981592" y="3861998"/>
            <a:ext cx="1425611" cy="142561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4E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180975"/>
            <a:ext cx="986396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思源黑体 Heavy" panose="020B0A00000000000000" charset="-122"/>
              </a:rPr>
              <a:t>Estimation model for FP</a:t>
            </a:r>
            <a:endParaRPr lang="en-US" sz="5600">
              <a:solidFill>
                <a:srgbClr val="000000"/>
              </a:solidFill>
              <a:latin typeface="思源黑体 Heavy" panose="020B0A00000000000000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182995" y="1207453"/>
            <a:ext cx="282535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284EFF"/>
                </a:solidFill>
                <a:latin typeface="思源黑体 Heavy" panose="020B0A00000000000000" charset="-122"/>
              </a:rPr>
              <a:t> Battle for the Originium</a:t>
            </a:r>
            <a:endParaRPr lang="en-US" sz="18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433582" y="3673557"/>
            <a:ext cx="3107581" cy="511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84EFF"/>
                </a:solidFill>
                <a:latin typeface="思源黑体 Heavy" panose="020B0A00000000000000" charset="-122"/>
              </a:rPr>
              <a:t>Kemerer model  </a:t>
            </a:r>
            <a:endParaRPr lang="en-US" sz="30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580250" y="4189071"/>
            <a:ext cx="6455330" cy="84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455"/>
              </a:lnSpc>
            </a:pPr>
            <a:r>
              <a:rPr lang="en-US" sz="3725">
                <a:solidFill>
                  <a:srgbClr val="000000"/>
                </a:solidFill>
                <a:latin typeface="思源黑体 Bold" panose="020B0800000000000000" charset="-122"/>
              </a:rPr>
              <a:t>E = -37 + 0.96FP=55.16</a:t>
            </a:r>
            <a:endParaRPr lang="en-US" sz="3725">
              <a:solidFill>
                <a:srgbClr val="000000"/>
              </a:solidFill>
              <a:latin typeface="思源黑体 Bold" panose="020B0800000000000000" charset="-122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3286281" y="4185052"/>
            <a:ext cx="816233" cy="779503"/>
          </a:xfrm>
          <a:custGeom>
            <a:avLst/>
            <a:gdLst/>
            <a:ahLst/>
            <a:cxnLst/>
            <a:rect l="l" t="t" r="r" b="b"/>
            <a:pathLst>
              <a:path w="816233" h="779503">
                <a:moveTo>
                  <a:pt x="0" y="0"/>
                </a:moveTo>
                <a:lnTo>
                  <a:pt x="816233" y="0"/>
                </a:lnTo>
                <a:lnTo>
                  <a:pt x="816233" y="779503"/>
                </a:lnTo>
                <a:lnTo>
                  <a:pt x="0" y="7795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 rot="0">
            <a:off x="0" y="6577691"/>
            <a:ext cx="11160501" cy="3062375"/>
            <a:chOff x="0" y="0"/>
            <a:chExt cx="14880668" cy="408316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440334" cy="4083167"/>
            </a:xfrm>
            <a:custGeom>
              <a:avLst/>
              <a:gdLst/>
              <a:ahLst/>
              <a:cxnLst/>
              <a:rect l="l" t="t" r="r" b="b"/>
              <a:pathLst>
                <a:path w="7440334" h="4083167">
                  <a:moveTo>
                    <a:pt x="0" y="0"/>
                  </a:moveTo>
                  <a:lnTo>
                    <a:pt x="7440334" y="0"/>
                  </a:lnTo>
                  <a:lnTo>
                    <a:pt x="7440334" y="4083167"/>
                  </a:lnTo>
                  <a:lnTo>
                    <a:pt x="0" y="40831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r="-31411" b="-2667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 flipH="1">
              <a:off x="7440334" y="0"/>
              <a:ext cx="7440334" cy="4083167"/>
            </a:xfrm>
            <a:custGeom>
              <a:avLst/>
              <a:gdLst/>
              <a:ahLst/>
              <a:cxnLst/>
              <a:rect l="l" t="t" r="r" b="b"/>
              <a:pathLst>
                <a:path w="7440334" h="4083167">
                  <a:moveTo>
                    <a:pt x="7440334" y="0"/>
                  </a:moveTo>
                  <a:lnTo>
                    <a:pt x="0" y="0"/>
                  </a:lnTo>
                  <a:lnTo>
                    <a:pt x="0" y="4083167"/>
                  </a:lnTo>
                  <a:lnTo>
                    <a:pt x="7440334" y="4083167"/>
                  </a:lnTo>
                  <a:lnTo>
                    <a:pt x="7440334" y="0"/>
                  </a:lnTo>
                  <a:close/>
                </a:path>
              </a:pathLst>
            </a:custGeom>
            <a:blipFill>
              <a:blip r:embed="rId1"/>
              <a:stretch>
                <a:fillRect r="-31411" b="-2667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2751815" y="7800234"/>
            <a:ext cx="6483148" cy="86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45"/>
              </a:lnSpc>
            </a:pPr>
            <a:r>
              <a:rPr lang="en-US" sz="3770">
                <a:solidFill>
                  <a:srgbClr val="000000"/>
                </a:solidFill>
                <a:latin typeface="思源黑体 Bold" panose="020B0800000000000000" charset="-122"/>
              </a:rPr>
              <a:t>E = -12.88+0.405FP=26</a:t>
            </a:r>
            <a:endParaRPr lang="en-US" sz="3770">
              <a:solidFill>
                <a:srgbClr val="000000"/>
              </a:solidFill>
              <a:latin typeface="思源黑体 Bold" panose="020B0800000000000000" charset="-122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9814040" y="6311814"/>
            <a:ext cx="3598626" cy="3594128"/>
          </a:xfrm>
          <a:custGeom>
            <a:avLst/>
            <a:gdLst/>
            <a:ahLst/>
            <a:cxnLst/>
            <a:rect l="l" t="t" r="r" b="b"/>
            <a:pathLst>
              <a:path w="3598626" h="3594128">
                <a:moveTo>
                  <a:pt x="0" y="0"/>
                </a:moveTo>
                <a:lnTo>
                  <a:pt x="3598627" y="0"/>
                </a:lnTo>
                <a:lnTo>
                  <a:pt x="3598627" y="3594128"/>
                </a:lnTo>
                <a:lnTo>
                  <a:pt x="0" y="35941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 rot="0">
            <a:off x="10875904" y="7371429"/>
            <a:ext cx="1474899" cy="147489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4EF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</a:p>
          </p:txBody>
        </p:sp>
      </p:grpSp>
      <p:sp>
        <p:nvSpPr>
          <p:cNvPr id="25" name="Freeform 25"/>
          <p:cNvSpPr/>
          <p:nvPr/>
        </p:nvSpPr>
        <p:spPr>
          <a:xfrm>
            <a:off x="11191127" y="7692282"/>
            <a:ext cx="844453" cy="806452"/>
          </a:xfrm>
          <a:custGeom>
            <a:avLst/>
            <a:gdLst/>
            <a:ahLst/>
            <a:cxnLst/>
            <a:rect l="l" t="t" r="r" b="b"/>
            <a:pathLst>
              <a:path w="844453" h="806452">
                <a:moveTo>
                  <a:pt x="0" y="0"/>
                </a:moveTo>
                <a:lnTo>
                  <a:pt x="844453" y="0"/>
                </a:lnTo>
                <a:lnTo>
                  <a:pt x="844453" y="806453"/>
                </a:lnTo>
                <a:lnTo>
                  <a:pt x="0" y="806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028700" y="7304754"/>
            <a:ext cx="6489815" cy="536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5"/>
              </a:lnSpc>
              <a:spcBef>
                <a:spcPct val="0"/>
              </a:spcBef>
            </a:pPr>
            <a:r>
              <a:rPr lang="en-US" sz="3100">
                <a:solidFill>
                  <a:srgbClr val="284EFF"/>
                </a:solidFill>
                <a:latin typeface="思源黑体 Heavy" panose="020B0A00000000000000" charset="-122"/>
              </a:rPr>
              <a:t>Small project regression model</a:t>
            </a:r>
            <a:endParaRPr lang="en-US" sz="31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36346" y="2238410"/>
            <a:ext cx="5817451" cy="5810179"/>
          </a:xfrm>
          <a:custGeom>
            <a:avLst/>
            <a:gdLst/>
            <a:ahLst/>
            <a:cxnLst/>
            <a:rect l="l" t="t" r="r" b="b"/>
            <a:pathLst>
              <a:path w="5817451" h="5810179">
                <a:moveTo>
                  <a:pt x="0" y="0"/>
                </a:moveTo>
                <a:lnTo>
                  <a:pt x="5817451" y="0"/>
                </a:lnTo>
                <a:lnTo>
                  <a:pt x="5817451" y="5810180"/>
                </a:lnTo>
                <a:lnTo>
                  <a:pt x="0" y="581018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544" b="-154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55402" y="3840067"/>
            <a:ext cx="3951244" cy="2667089"/>
          </a:xfrm>
          <a:custGeom>
            <a:avLst/>
            <a:gdLst/>
            <a:ahLst/>
            <a:cxnLst/>
            <a:rect l="l" t="t" r="r" b="b"/>
            <a:pathLst>
              <a:path w="3951244" h="2667089">
                <a:moveTo>
                  <a:pt x="0" y="0"/>
                </a:moveTo>
                <a:lnTo>
                  <a:pt x="3951243" y="0"/>
                </a:lnTo>
                <a:lnTo>
                  <a:pt x="3951243" y="2667089"/>
                </a:lnTo>
                <a:lnTo>
                  <a:pt x="0" y="2667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434797" y="2374834"/>
            <a:ext cx="3951244" cy="2667089"/>
          </a:xfrm>
          <a:custGeom>
            <a:avLst/>
            <a:gdLst/>
            <a:ahLst/>
            <a:cxnLst/>
            <a:rect l="l" t="t" r="r" b="b"/>
            <a:pathLst>
              <a:path w="3951244" h="2667089">
                <a:moveTo>
                  <a:pt x="0" y="0"/>
                </a:moveTo>
                <a:lnTo>
                  <a:pt x="3951243" y="0"/>
                </a:lnTo>
                <a:lnTo>
                  <a:pt x="3951243" y="2667089"/>
                </a:lnTo>
                <a:lnTo>
                  <a:pt x="0" y="2667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434797" y="5381500"/>
            <a:ext cx="3951244" cy="2667089"/>
          </a:xfrm>
          <a:custGeom>
            <a:avLst/>
            <a:gdLst/>
            <a:ahLst/>
            <a:cxnLst/>
            <a:rect l="l" t="t" r="r" b="b"/>
            <a:pathLst>
              <a:path w="3951244" h="2667089">
                <a:moveTo>
                  <a:pt x="0" y="0"/>
                </a:moveTo>
                <a:lnTo>
                  <a:pt x="3951243" y="0"/>
                </a:lnTo>
                <a:lnTo>
                  <a:pt x="3951243" y="2667090"/>
                </a:lnTo>
                <a:lnTo>
                  <a:pt x="0" y="26670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1784045" y="8685863"/>
            <a:ext cx="14719910" cy="334588"/>
            <a:chOff x="0" y="0"/>
            <a:chExt cx="19626547" cy="44611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938391" cy="446117"/>
            </a:xfrm>
            <a:custGeom>
              <a:avLst/>
              <a:gdLst/>
              <a:ahLst/>
              <a:cxnLst/>
              <a:rect l="l" t="t" r="r" b="b"/>
              <a:pathLst>
                <a:path w="7938391" h="446117">
                  <a:moveTo>
                    <a:pt x="0" y="0"/>
                  </a:moveTo>
                  <a:lnTo>
                    <a:pt x="7938391" y="0"/>
                  </a:lnTo>
                  <a:lnTo>
                    <a:pt x="7938391" y="446117"/>
                  </a:lnTo>
                  <a:lnTo>
                    <a:pt x="0" y="4461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704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938391" y="0"/>
              <a:ext cx="7239365" cy="446117"/>
            </a:xfrm>
            <a:custGeom>
              <a:avLst/>
              <a:gdLst/>
              <a:ahLst/>
              <a:cxnLst/>
              <a:rect l="l" t="t" r="r" b="b"/>
              <a:pathLst>
                <a:path w="7239365" h="446117">
                  <a:moveTo>
                    <a:pt x="0" y="0"/>
                  </a:moveTo>
                  <a:lnTo>
                    <a:pt x="7239365" y="0"/>
                  </a:lnTo>
                  <a:lnTo>
                    <a:pt x="7239365" y="446117"/>
                  </a:lnTo>
                  <a:lnTo>
                    <a:pt x="0" y="4461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9655" r="-772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flipH="1">
              <a:off x="15177756" y="0"/>
              <a:ext cx="4448791" cy="446117"/>
            </a:xfrm>
            <a:custGeom>
              <a:avLst/>
              <a:gdLst/>
              <a:ahLst/>
              <a:cxnLst/>
              <a:rect l="l" t="t" r="r" b="b"/>
              <a:pathLst>
                <a:path w="4448791" h="446117">
                  <a:moveTo>
                    <a:pt x="4448791" y="0"/>
                  </a:moveTo>
                  <a:lnTo>
                    <a:pt x="0" y="0"/>
                  </a:lnTo>
                  <a:lnTo>
                    <a:pt x="0" y="446117"/>
                  </a:lnTo>
                  <a:lnTo>
                    <a:pt x="4448791" y="446117"/>
                  </a:lnTo>
                  <a:lnTo>
                    <a:pt x="4448791" y="0"/>
                  </a:lnTo>
                  <a:close/>
                </a:path>
              </a:pathLst>
            </a:custGeom>
            <a:blipFill>
              <a:blip r:embed="rId3"/>
              <a:stretch>
                <a:fillRect r="-91006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2565165" y="8400503"/>
            <a:ext cx="906442" cy="905309"/>
          </a:xfrm>
          <a:custGeom>
            <a:avLst/>
            <a:gdLst/>
            <a:ahLst/>
            <a:cxnLst/>
            <a:rect l="l" t="t" r="r" b="b"/>
            <a:pathLst>
              <a:path w="906442" h="905309">
                <a:moveTo>
                  <a:pt x="0" y="0"/>
                </a:moveTo>
                <a:lnTo>
                  <a:pt x="906442" y="0"/>
                </a:lnTo>
                <a:lnTo>
                  <a:pt x="906442" y="905309"/>
                </a:lnTo>
                <a:lnTo>
                  <a:pt x="0" y="9053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957505" y="4546570"/>
            <a:ext cx="1278841" cy="1277242"/>
          </a:xfrm>
          <a:custGeom>
            <a:avLst/>
            <a:gdLst/>
            <a:ahLst/>
            <a:cxnLst/>
            <a:rect l="l" t="t" r="r" b="b"/>
            <a:pathLst>
              <a:path w="1278841" h="1277242">
                <a:moveTo>
                  <a:pt x="0" y="0"/>
                </a:moveTo>
                <a:lnTo>
                  <a:pt x="1278841" y="0"/>
                </a:lnTo>
                <a:lnTo>
                  <a:pt x="1278841" y="1277242"/>
                </a:lnTo>
                <a:lnTo>
                  <a:pt x="0" y="12772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611178" y="3081337"/>
            <a:ext cx="1278841" cy="1277242"/>
          </a:xfrm>
          <a:custGeom>
            <a:avLst/>
            <a:gdLst/>
            <a:ahLst/>
            <a:cxnLst/>
            <a:rect l="l" t="t" r="r" b="b"/>
            <a:pathLst>
              <a:path w="1278841" h="1277242">
                <a:moveTo>
                  <a:pt x="0" y="0"/>
                </a:moveTo>
                <a:lnTo>
                  <a:pt x="1278840" y="0"/>
                </a:lnTo>
                <a:lnTo>
                  <a:pt x="1278840" y="1277242"/>
                </a:lnTo>
                <a:lnTo>
                  <a:pt x="0" y="12772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611178" y="6078085"/>
            <a:ext cx="1278841" cy="1277242"/>
          </a:xfrm>
          <a:custGeom>
            <a:avLst/>
            <a:gdLst/>
            <a:ahLst/>
            <a:cxnLst/>
            <a:rect l="l" t="t" r="r" b="b"/>
            <a:pathLst>
              <a:path w="1278841" h="1277242">
                <a:moveTo>
                  <a:pt x="0" y="0"/>
                </a:moveTo>
                <a:lnTo>
                  <a:pt x="1278840" y="0"/>
                </a:lnTo>
                <a:lnTo>
                  <a:pt x="1278840" y="1277242"/>
                </a:lnTo>
                <a:lnTo>
                  <a:pt x="0" y="12772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215905" y="4821317"/>
            <a:ext cx="762041" cy="727749"/>
          </a:xfrm>
          <a:custGeom>
            <a:avLst/>
            <a:gdLst/>
            <a:ahLst/>
            <a:cxnLst/>
            <a:rect l="l" t="t" r="r" b="b"/>
            <a:pathLst>
              <a:path w="762041" h="727749">
                <a:moveTo>
                  <a:pt x="0" y="0"/>
                </a:moveTo>
                <a:lnTo>
                  <a:pt x="762041" y="0"/>
                </a:lnTo>
                <a:lnTo>
                  <a:pt x="762041" y="727749"/>
                </a:lnTo>
                <a:lnTo>
                  <a:pt x="0" y="7277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868353" y="3356083"/>
            <a:ext cx="762041" cy="727749"/>
          </a:xfrm>
          <a:custGeom>
            <a:avLst/>
            <a:gdLst/>
            <a:ahLst/>
            <a:cxnLst/>
            <a:rect l="l" t="t" r="r" b="b"/>
            <a:pathLst>
              <a:path w="762041" h="727749">
                <a:moveTo>
                  <a:pt x="0" y="0"/>
                </a:moveTo>
                <a:lnTo>
                  <a:pt x="762040" y="0"/>
                </a:lnTo>
                <a:lnTo>
                  <a:pt x="762040" y="727749"/>
                </a:lnTo>
                <a:lnTo>
                  <a:pt x="0" y="7277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866996" y="6356197"/>
            <a:ext cx="762041" cy="727749"/>
          </a:xfrm>
          <a:custGeom>
            <a:avLst/>
            <a:gdLst/>
            <a:ahLst/>
            <a:cxnLst/>
            <a:rect l="l" t="t" r="r" b="b"/>
            <a:pathLst>
              <a:path w="762041" h="727749">
                <a:moveTo>
                  <a:pt x="0" y="0"/>
                </a:moveTo>
                <a:lnTo>
                  <a:pt x="762040" y="0"/>
                </a:lnTo>
                <a:lnTo>
                  <a:pt x="762040" y="727749"/>
                </a:lnTo>
                <a:lnTo>
                  <a:pt x="0" y="7277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190192" y="1028700"/>
            <a:ext cx="7546008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思源黑体 Heavy" panose="020B0A00000000000000" charset="-122"/>
              </a:rPr>
              <a:t>cocomo model</a:t>
            </a:r>
            <a:endParaRPr lang="en-US" sz="5600">
              <a:solidFill>
                <a:srgbClr val="000000"/>
              </a:solidFill>
              <a:latin typeface="思源黑体 Heavy" panose="020B0A00000000000000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953814" y="4160747"/>
            <a:ext cx="3877061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 spc="699">
                <a:solidFill>
                  <a:srgbClr val="284EFF"/>
                </a:solidFill>
                <a:latin typeface="思源黑体 Heavy" panose="020B0A00000000000000" charset="-122"/>
              </a:rPr>
              <a:t>PROD=7</a:t>
            </a:r>
            <a:endParaRPr lang="en-US" sz="2800" spc="699">
              <a:solidFill>
                <a:srgbClr val="284EFF"/>
              </a:solidFill>
              <a:latin typeface="思源黑体 Heavy" panose="020B0A00000000000000" charset="-122"/>
            </a:endParaRPr>
          </a:p>
          <a:p>
            <a:pPr>
              <a:lnSpc>
                <a:spcPts val="3920"/>
              </a:lnSpc>
              <a:spcBef>
                <a:spcPct val="0"/>
              </a:spcBef>
            </a:pPr>
          </a:p>
        </p:txBody>
      </p:sp>
      <p:sp>
        <p:nvSpPr>
          <p:cNvPr id="19" name="TextBox 19"/>
          <p:cNvSpPr txBox="1"/>
          <p:nvPr/>
        </p:nvSpPr>
        <p:spPr>
          <a:xfrm>
            <a:off x="12891811" y="2695514"/>
            <a:ext cx="3612144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 spc="600">
                <a:solidFill>
                  <a:srgbClr val="284EFF"/>
                </a:solidFill>
                <a:latin typeface="思源黑体 Heavy" panose="020B0A00000000000000" charset="-122"/>
              </a:rPr>
              <a:t>E=</a:t>
            </a:r>
            <a:endParaRPr lang="en-US" sz="2400" spc="600">
              <a:solidFill>
                <a:srgbClr val="284EFF"/>
              </a:solidFill>
              <a:latin typeface="思源黑体 Heavy" panose="020B0A00000000000000" charset="-122"/>
            </a:endParaRPr>
          </a:p>
          <a:p>
            <a:pPr algn="just">
              <a:lnSpc>
                <a:spcPts val="3360"/>
              </a:lnSpc>
            </a:pPr>
            <a:r>
              <a:rPr lang="en-US" sz="2400" spc="600">
                <a:solidFill>
                  <a:srgbClr val="284EFF"/>
                </a:solidFill>
                <a:latin typeface="思源黑体 Heavy" panose="020B0A00000000000000" charset="-122"/>
              </a:rPr>
              <a:t>[LOC*B^0.333/</a:t>
            </a:r>
            <a:endParaRPr lang="en-US" sz="2400" spc="600">
              <a:solidFill>
                <a:srgbClr val="284EFF"/>
              </a:solidFill>
              <a:latin typeface="思源黑体 Heavy" panose="020B0A00000000000000" charset="-122"/>
            </a:endParaRPr>
          </a:p>
          <a:p>
            <a:pPr algn="just">
              <a:lnSpc>
                <a:spcPts val="3360"/>
              </a:lnSpc>
              <a:spcBef>
                <a:spcPct val="0"/>
              </a:spcBef>
            </a:pPr>
            <a:r>
              <a:rPr lang="en-US" sz="2400" spc="600">
                <a:solidFill>
                  <a:srgbClr val="284EFF"/>
                </a:solidFill>
                <a:latin typeface="思源黑体 Heavy" panose="020B0A00000000000000" charset="-122"/>
              </a:rPr>
              <a:t>P]^3*(1/T^4)</a:t>
            </a:r>
            <a:endParaRPr lang="en-US" sz="2400" spc="6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4325660" y="588153"/>
            <a:ext cx="282535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284EFF"/>
                </a:solidFill>
                <a:latin typeface="思源黑体 Heavy" panose="020B0A00000000000000" charset="-122"/>
              </a:rPr>
              <a:t> Battle for the Originium</a:t>
            </a:r>
            <a:endParaRPr lang="en-US" sz="18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838544" y="4903271"/>
            <a:ext cx="3951244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spc="600">
                <a:solidFill>
                  <a:srgbClr val="000000"/>
                </a:solidFill>
                <a:latin typeface="思源黑体 Heavy" panose="020B0A00000000000000" charset="-122"/>
                <a:ea typeface="思源黑体 Heavy" panose="020B0A00000000000000" charset="-122"/>
              </a:rPr>
              <a:t>NOP➗</a:t>
            </a:r>
            <a:endParaRPr lang="en-US" sz="2400" spc="600">
              <a:solidFill>
                <a:srgbClr val="000000"/>
              </a:solidFill>
              <a:latin typeface="思源黑体 Heavy" panose="020B0A00000000000000" charset="-122"/>
              <a:ea typeface="思源黑体 Heavy" panose="020B0A00000000000000" charset="-122"/>
            </a:endParaRPr>
          </a:p>
          <a:p>
            <a:pPr>
              <a:lnSpc>
                <a:spcPts val="3360"/>
              </a:lnSpc>
            </a:pPr>
            <a:r>
              <a:rPr lang="en-US" sz="2400" spc="600">
                <a:solidFill>
                  <a:srgbClr val="000000"/>
                </a:solidFill>
                <a:latin typeface="思源黑体 Heavy" panose="020B0A00000000000000" charset="-122"/>
              </a:rPr>
              <a:t>Person/month</a:t>
            </a:r>
            <a:endParaRPr lang="en-US" sz="2400" spc="600">
              <a:solidFill>
                <a:srgbClr val="000000"/>
              </a:solidFill>
              <a:latin typeface="思源黑体 Heavy" panose="020B0A00000000000000" charset="-122"/>
            </a:endParaRPr>
          </a:p>
          <a:p>
            <a:pPr>
              <a:lnSpc>
                <a:spcPts val="3360"/>
              </a:lnSpc>
              <a:spcBef>
                <a:spcPct val="0"/>
              </a:spcBef>
            </a:pPr>
          </a:p>
        </p:txBody>
      </p:sp>
      <p:sp>
        <p:nvSpPr>
          <p:cNvPr id="22" name="TextBox 22"/>
          <p:cNvSpPr txBox="1"/>
          <p:nvPr/>
        </p:nvSpPr>
        <p:spPr>
          <a:xfrm>
            <a:off x="12838586" y="6070911"/>
            <a:ext cx="3210374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  <a:spcBef>
                <a:spcPct val="0"/>
              </a:spcBef>
            </a:pPr>
            <a:r>
              <a:rPr lang="en-US" sz="2400" spc="600">
                <a:solidFill>
                  <a:srgbClr val="284EFF"/>
                </a:solidFill>
                <a:latin typeface="思源黑体 Heavy" panose="020B0A00000000000000" charset="-122"/>
              </a:rPr>
              <a:t>t=6b=0.16 p=7</a:t>
            </a:r>
            <a:r>
              <a:rPr lang="en-US" sz="2400" spc="600">
                <a:solidFill>
                  <a:srgbClr val="284EFF"/>
                </a:solidFill>
                <a:latin typeface="思源黑体 Heavy" panose="020B0A00000000000000" charset="-122"/>
              </a:rPr>
              <a:t> E= 5534.97</a:t>
            </a:r>
            <a:endParaRPr lang="en-US" sz="2400" spc="6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10098" y="1809724"/>
            <a:ext cx="11804079" cy="7967753"/>
          </a:xfrm>
          <a:custGeom>
            <a:avLst/>
            <a:gdLst/>
            <a:ahLst/>
            <a:cxnLst/>
            <a:rect l="l" t="t" r="r" b="b"/>
            <a:pathLst>
              <a:path w="11804079" h="7967753">
                <a:moveTo>
                  <a:pt x="0" y="0"/>
                </a:moveTo>
                <a:lnTo>
                  <a:pt x="11804078" y="0"/>
                </a:lnTo>
                <a:lnTo>
                  <a:pt x="11804078" y="7967753"/>
                </a:lnTo>
                <a:lnTo>
                  <a:pt x="0" y="796775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2519467" y="4793742"/>
            <a:ext cx="1714079" cy="211389"/>
            <a:chOff x="0" y="0"/>
            <a:chExt cx="451445" cy="556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1445" cy="55675"/>
            </a:xfrm>
            <a:custGeom>
              <a:avLst/>
              <a:gdLst/>
              <a:ahLst/>
              <a:cxnLst/>
              <a:rect l="l" t="t" r="r" b="b"/>
              <a:pathLst>
                <a:path w="451445" h="55675">
                  <a:moveTo>
                    <a:pt x="27837" y="0"/>
                  </a:moveTo>
                  <a:lnTo>
                    <a:pt x="423607" y="0"/>
                  </a:lnTo>
                  <a:cubicBezTo>
                    <a:pt x="438981" y="0"/>
                    <a:pt x="451445" y="12463"/>
                    <a:pt x="451445" y="27837"/>
                  </a:cubicBezTo>
                  <a:lnTo>
                    <a:pt x="451445" y="27837"/>
                  </a:lnTo>
                  <a:cubicBezTo>
                    <a:pt x="451445" y="35220"/>
                    <a:pt x="448512" y="42301"/>
                    <a:pt x="443291" y="47521"/>
                  </a:cubicBezTo>
                  <a:cubicBezTo>
                    <a:pt x="438071" y="52742"/>
                    <a:pt x="430990" y="55675"/>
                    <a:pt x="423607" y="55675"/>
                  </a:cubicBezTo>
                  <a:lnTo>
                    <a:pt x="27837" y="55675"/>
                  </a:lnTo>
                  <a:cubicBezTo>
                    <a:pt x="20454" y="55675"/>
                    <a:pt x="13374" y="52742"/>
                    <a:pt x="8153" y="47521"/>
                  </a:cubicBezTo>
                  <a:cubicBezTo>
                    <a:pt x="2933" y="42301"/>
                    <a:pt x="0" y="35220"/>
                    <a:pt x="0" y="27837"/>
                  </a:cubicBezTo>
                  <a:lnTo>
                    <a:pt x="0" y="27837"/>
                  </a:lnTo>
                  <a:cubicBezTo>
                    <a:pt x="0" y="20454"/>
                    <a:pt x="2933" y="13374"/>
                    <a:pt x="8153" y="8153"/>
                  </a:cubicBezTo>
                  <a:cubicBezTo>
                    <a:pt x="13374" y="2933"/>
                    <a:pt x="20454" y="0"/>
                    <a:pt x="27837" y="0"/>
                  </a:cubicBezTo>
                  <a:close/>
                </a:path>
              </a:pathLst>
            </a:custGeom>
            <a:solidFill>
              <a:srgbClr val="284E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51445" cy="103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915416" y="3796587"/>
            <a:ext cx="9390864" cy="150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320"/>
              </a:lnSpc>
            </a:pPr>
            <a:r>
              <a:rPr lang="en-US" sz="8800">
                <a:solidFill>
                  <a:srgbClr val="284EFF"/>
                </a:solidFill>
                <a:latin typeface="思源黑体 Heavy" panose="020B0A00000000000000" charset="-122"/>
              </a:rPr>
              <a:t>FINAL REPORT</a:t>
            </a:r>
            <a:endParaRPr lang="en-US" sz="88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40820" y="4847459"/>
            <a:ext cx="3867150" cy="4279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0"/>
              </a:lnSpc>
            </a:pPr>
            <a:r>
              <a:rPr lang="en-US" sz="25000">
                <a:solidFill>
                  <a:srgbClr val="284EFF"/>
                </a:solidFill>
                <a:latin typeface="思源黑体 Heavy" panose="020B0A00000000000000" charset="-122"/>
              </a:rPr>
              <a:t>04</a:t>
            </a:r>
            <a:endParaRPr lang="en-US" sz="250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915416" y="7398969"/>
            <a:ext cx="7067236" cy="351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00"/>
              </a:lnSpc>
            </a:pPr>
            <a:r>
              <a:rPr lang="en-US" sz="1600" spc="127">
                <a:solidFill>
                  <a:srgbClr val="000000"/>
                </a:solidFill>
                <a:latin typeface="思源黑体 Light" panose="020B0400000000000000" charset="-122"/>
              </a:rPr>
              <a:t> Summary of reports on current software development progress</a:t>
            </a:r>
            <a:endParaRPr lang="en-US" sz="1600" spc="127">
              <a:solidFill>
                <a:srgbClr val="000000"/>
              </a:solidFill>
              <a:latin typeface="思源黑体 Light" panose="020B0400000000000000" charset="-122"/>
            </a:endParaRPr>
          </a:p>
        </p:txBody>
      </p:sp>
      <p:grpSp>
        <p:nvGrpSpPr>
          <p:cNvPr id="9" name="Group 9"/>
          <p:cNvGrpSpPr/>
          <p:nvPr/>
        </p:nvGrpSpPr>
        <p:grpSpPr>
          <a:xfrm rot="0">
            <a:off x="6915416" y="6746621"/>
            <a:ext cx="8507951" cy="263549"/>
            <a:chOff x="0" y="0"/>
            <a:chExt cx="11343935" cy="35139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42635" cy="351399"/>
            </a:xfrm>
            <a:custGeom>
              <a:avLst/>
              <a:gdLst/>
              <a:ahLst/>
              <a:cxnLst/>
              <a:rect l="l" t="t" r="r" b="b"/>
              <a:pathLst>
                <a:path w="6342635" h="351399">
                  <a:moveTo>
                    <a:pt x="0" y="0"/>
                  </a:moveTo>
                  <a:lnTo>
                    <a:pt x="6342635" y="0"/>
                  </a:lnTo>
                  <a:lnTo>
                    <a:pt x="6342635" y="351399"/>
                  </a:lnTo>
                  <a:lnTo>
                    <a:pt x="0" y="3513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5528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6342635" y="0"/>
              <a:ext cx="5001299" cy="351399"/>
            </a:xfrm>
            <a:custGeom>
              <a:avLst/>
              <a:gdLst/>
              <a:ahLst/>
              <a:cxnLst/>
              <a:rect l="l" t="t" r="r" b="b"/>
              <a:pathLst>
                <a:path w="5001299" h="351399">
                  <a:moveTo>
                    <a:pt x="0" y="0"/>
                  </a:moveTo>
                  <a:lnTo>
                    <a:pt x="5001300" y="0"/>
                  </a:lnTo>
                  <a:lnTo>
                    <a:pt x="5001300" y="351399"/>
                  </a:lnTo>
                  <a:lnTo>
                    <a:pt x="0" y="3513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3831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6915416" y="5529441"/>
            <a:ext cx="8249872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45">
                <a:solidFill>
                  <a:srgbClr val="00D4B4"/>
                </a:solidFill>
                <a:latin typeface="思源黑体 Heavy" panose="020B0A00000000000000" charset="-122"/>
              </a:rPr>
              <a:t>Lei Nuozhen</a:t>
            </a:r>
            <a:endParaRPr lang="en-US" sz="2000" spc="45">
              <a:solidFill>
                <a:srgbClr val="00D4B4"/>
              </a:solidFill>
              <a:latin typeface="思源黑体 Heavy" panose="020B0A00000000000000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661718" y="1771624"/>
            <a:ext cx="282535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284EFF"/>
                </a:solidFill>
                <a:latin typeface="思源黑体 Heavy" panose="020B0A00000000000000" charset="-122"/>
              </a:rPr>
              <a:t> Battle for the Originium</a:t>
            </a:r>
            <a:endParaRPr lang="en-US" sz="18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45297" y="6065146"/>
            <a:ext cx="2837685" cy="2834138"/>
          </a:xfrm>
          <a:custGeom>
            <a:avLst/>
            <a:gdLst/>
            <a:ahLst/>
            <a:cxnLst/>
            <a:rect l="l" t="t" r="r" b="b"/>
            <a:pathLst>
              <a:path w="2837685" h="2834138">
                <a:moveTo>
                  <a:pt x="0" y="0"/>
                </a:moveTo>
                <a:lnTo>
                  <a:pt x="2837685" y="0"/>
                </a:lnTo>
                <a:lnTo>
                  <a:pt x="2837685" y="2834137"/>
                </a:lnTo>
                <a:lnTo>
                  <a:pt x="0" y="283413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45297" y="2605514"/>
            <a:ext cx="2837685" cy="2834138"/>
          </a:xfrm>
          <a:custGeom>
            <a:avLst/>
            <a:gdLst/>
            <a:ahLst/>
            <a:cxnLst/>
            <a:rect l="l" t="t" r="r" b="b"/>
            <a:pathLst>
              <a:path w="2837685" h="2834138">
                <a:moveTo>
                  <a:pt x="0" y="0"/>
                </a:moveTo>
                <a:lnTo>
                  <a:pt x="2837685" y="0"/>
                </a:lnTo>
                <a:lnTo>
                  <a:pt x="2837685" y="2834138"/>
                </a:lnTo>
                <a:lnTo>
                  <a:pt x="0" y="283413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697" y="6053772"/>
            <a:ext cx="2856884" cy="285688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5697" y="2594140"/>
            <a:ext cx="2856884" cy="2856884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13386385" y="2210858"/>
            <a:ext cx="3370659" cy="3366446"/>
          </a:xfrm>
          <a:custGeom>
            <a:avLst/>
            <a:gdLst/>
            <a:ahLst/>
            <a:cxnLst/>
            <a:rect l="l" t="t" r="r" b="b"/>
            <a:pathLst>
              <a:path w="3370659" h="3366446">
                <a:moveTo>
                  <a:pt x="0" y="0"/>
                </a:moveTo>
                <a:lnTo>
                  <a:pt x="3370659" y="0"/>
                </a:lnTo>
                <a:lnTo>
                  <a:pt x="3370659" y="3366446"/>
                </a:lnTo>
                <a:lnTo>
                  <a:pt x="0" y="33664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717630" y="2605514"/>
            <a:ext cx="2580359" cy="2577133"/>
          </a:xfrm>
          <a:custGeom>
            <a:avLst/>
            <a:gdLst/>
            <a:ahLst/>
            <a:cxnLst/>
            <a:rect l="l" t="t" r="r" b="b"/>
            <a:pathLst>
              <a:path w="2580359" h="2577133">
                <a:moveTo>
                  <a:pt x="0" y="0"/>
                </a:moveTo>
                <a:lnTo>
                  <a:pt x="2580359" y="0"/>
                </a:lnTo>
                <a:lnTo>
                  <a:pt x="2580359" y="2577133"/>
                </a:lnTo>
                <a:lnTo>
                  <a:pt x="0" y="25771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30571" y="2210858"/>
            <a:ext cx="5280078" cy="7657364"/>
          </a:xfrm>
          <a:custGeom>
            <a:avLst/>
            <a:gdLst/>
            <a:ahLst/>
            <a:cxnLst/>
            <a:rect l="l" t="t" r="r" b="b"/>
            <a:pathLst>
              <a:path w="5280078" h="7657364">
                <a:moveTo>
                  <a:pt x="0" y="0"/>
                </a:moveTo>
                <a:lnTo>
                  <a:pt x="5280078" y="0"/>
                </a:lnTo>
                <a:lnTo>
                  <a:pt x="5280078" y="7657364"/>
                </a:lnTo>
                <a:lnTo>
                  <a:pt x="0" y="76573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4325660" y="588153"/>
            <a:ext cx="282535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284EFF"/>
                </a:solidFill>
                <a:latin typeface="思源黑体 Heavy" panose="020B0A00000000000000" charset="-122"/>
              </a:rPr>
              <a:t> Battle for the Originium</a:t>
            </a:r>
            <a:endParaRPr lang="en-US" sz="18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90192" y="1028700"/>
            <a:ext cx="902589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思源黑体 Heavy" panose="020B0A00000000000000" charset="-122"/>
              </a:rPr>
              <a:t>Context</a:t>
            </a:r>
            <a:endParaRPr lang="en-US" sz="5600">
              <a:solidFill>
                <a:srgbClr val="000000"/>
              </a:solidFill>
              <a:latin typeface="思源黑体 Heavy" panose="020B0A00000000000000" charset="-122"/>
            </a:endParaRPr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0396" y="2619546"/>
            <a:ext cx="7701218" cy="6387266"/>
          </a:xfrm>
          <a:custGeom>
            <a:avLst/>
            <a:gdLst/>
            <a:ahLst/>
            <a:cxnLst/>
            <a:rect l="l" t="t" r="r" b="b"/>
            <a:pathLst>
              <a:path w="7701218" h="6387266">
                <a:moveTo>
                  <a:pt x="0" y="0"/>
                </a:moveTo>
                <a:lnTo>
                  <a:pt x="7701217" y="0"/>
                </a:lnTo>
                <a:lnTo>
                  <a:pt x="7701217" y="6387266"/>
                </a:lnTo>
                <a:lnTo>
                  <a:pt x="0" y="638726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485124" y="2619546"/>
            <a:ext cx="8468443" cy="6162482"/>
          </a:xfrm>
          <a:custGeom>
            <a:avLst/>
            <a:gdLst/>
            <a:ahLst/>
            <a:cxnLst/>
            <a:rect l="l" t="t" r="r" b="b"/>
            <a:pathLst>
              <a:path w="8468443" h="6162482">
                <a:moveTo>
                  <a:pt x="0" y="0"/>
                </a:moveTo>
                <a:lnTo>
                  <a:pt x="8468443" y="0"/>
                </a:lnTo>
                <a:lnTo>
                  <a:pt x="8468443" y="6162482"/>
                </a:lnTo>
                <a:lnTo>
                  <a:pt x="0" y="61624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325660" y="588153"/>
            <a:ext cx="282535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284EFF"/>
                </a:solidFill>
                <a:latin typeface="思源黑体 Heavy" panose="020B0A00000000000000" charset="-122"/>
              </a:rPr>
              <a:t> Battle for the Originium</a:t>
            </a:r>
            <a:endParaRPr lang="en-US" sz="18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80396" y="604838"/>
            <a:ext cx="7139032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思源黑体 Heavy" panose="020B0A00000000000000" charset="-122"/>
              </a:rPr>
              <a:t>Sequence diagram</a:t>
            </a:r>
            <a:endParaRPr lang="en-US" sz="5600">
              <a:solidFill>
                <a:srgbClr val="000000"/>
              </a:solidFill>
              <a:latin typeface="思源黑体 Heavy" panose="020B0A00000000000000" charset="-122"/>
            </a:endParaRPr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1831" y="2020888"/>
            <a:ext cx="7454479" cy="7691471"/>
          </a:xfrm>
          <a:custGeom>
            <a:avLst/>
            <a:gdLst/>
            <a:ahLst/>
            <a:cxnLst/>
            <a:rect l="l" t="t" r="r" b="b"/>
            <a:pathLst>
              <a:path w="7454479" h="7691471">
                <a:moveTo>
                  <a:pt x="0" y="0"/>
                </a:moveTo>
                <a:lnTo>
                  <a:pt x="7454479" y="0"/>
                </a:lnTo>
                <a:lnTo>
                  <a:pt x="7454479" y="7691470"/>
                </a:lnTo>
                <a:lnTo>
                  <a:pt x="0" y="769147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928083" y="2020888"/>
            <a:ext cx="8916585" cy="7393974"/>
          </a:xfrm>
          <a:custGeom>
            <a:avLst/>
            <a:gdLst/>
            <a:ahLst/>
            <a:cxnLst/>
            <a:rect l="l" t="t" r="r" b="b"/>
            <a:pathLst>
              <a:path w="8916585" h="7393974">
                <a:moveTo>
                  <a:pt x="0" y="0"/>
                </a:moveTo>
                <a:lnTo>
                  <a:pt x="8916585" y="0"/>
                </a:lnTo>
                <a:lnTo>
                  <a:pt x="8916585" y="7393974"/>
                </a:lnTo>
                <a:lnTo>
                  <a:pt x="0" y="7393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325660" y="588153"/>
            <a:ext cx="282535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284EFF"/>
                </a:solidFill>
                <a:latin typeface="思源黑体 Heavy" panose="020B0A00000000000000" charset="-122"/>
              </a:rPr>
              <a:t> Battle for the Originium</a:t>
            </a:r>
            <a:endParaRPr lang="en-US" sz="18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80396" y="604838"/>
            <a:ext cx="7139032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思源黑体 Heavy" panose="020B0A00000000000000" charset="-122"/>
              </a:rPr>
              <a:t>Sequence diagram</a:t>
            </a:r>
            <a:endParaRPr lang="en-US" sz="5600">
              <a:solidFill>
                <a:srgbClr val="000000"/>
              </a:solidFill>
              <a:latin typeface="思源黑体 Heavy" panose="020B0A00000000000000" charset="-122"/>
            </a:endParaRPr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63142" y="1920127"/>
            <a:ext cx="6561716" cy="7636479"/>
          </a:xfrm>
          <a:custGeom>
            <a:avLst/>
            <a:gdLst/>
            <a:ahLst/>
            <a:cxnLst/>
            <a:rect l="l" t="t" r="r" b="b"/>
            <a:pathLst>
              <a:path w="6561716" h="7636479">
                <a:moveTo>
                  <a:pt x="0" y="0"/>
                </a:moveTo>
                <a:lnTo>
                  <a:pt x="6561716" y="0"/>
                </a:lnTo>
                <a:lnTo>
                  <a:pt x="6561716" y="7636480"/>
                </a:lnTo>
                <a:lnTo>
                  <a:pt x="0" y="763648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325660" y="588153"/>
            <a:ext cx="282535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284EFF"/>
                </a:solidFill>
                <a:latin typeface="思源黑体 Heavy" panose="020B0A00000000000000" charset="-122"/>
              </a:rPr>
              <a:t> Battle for the Originium</a:t>
            </a:r>
            <a:endParaRPr lang="en-US" sz="18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80396" y="604838"/>
            <a:ext cx="7139032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思源黑体 Heavy" panose="020B0A00000000000000" charset="-122"/>
              </a:rPr>
              <a:t>Sequence diagram</a:t>
            </a:r>
            <a:endParaRPr lang="en-US" sz="5600">
              <a:solidFill>
                <a:srgbClr val="000000"/>
              </a:solidFill>
              <a:latin typeface="思源黑体 Heavy" panose="020B0A00000000000000" charset="-122"/>
            </a:endParaRPr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61537" y="-631735"/>
            <a:ext cx="11564927" cy="11550471"/>
          </a:xfrm>
          <a:custGeom>
            <a:avLst/>
            <a:gdLst/>
            <a:ahLst/>
            <a:cxnLst/>
            <a:rect l="l" t="t" r="r" b="b"/>
            <a:pathLst>
              <a:path w="11564927" h="11550471">
                <a:moveTo>
                  <a:pt x="0" y="0"/>
                </a:moveTo>
                <a:lnTo>
                  <a:pt x="11564926" y="0"/>
                </a:lnTo>
                <a:lnTo>
                  <a:pt x="11564926" y="11550470"/>
                </a:lnTo>
                <a:lnTo>
                  <a:pt x="0" y="1155047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368447" y="1372666"/>
            <a:ext cx="7551107" cy="7541668"/>
          </a:xfrm>
          <a:custGeom>
            <a:avLst/>
            <a:gdLst/>
            <a:ahLst/>
            <a:cxnLst/>
            <a:rect l="l" t="t" r="r" b="b"/>
            <a:pathLst>
              <a:path w="7551107" h="7541668">
                <a:moveTo>
                  <a:pt x="0" y="0"/>
                </a:moveTo>
                <a:lnTo>
                  <a:pt x="7551106" y="0"/>
                </a:lnTo>
                <a:lnTo>
                  <a:pt x="7551106" y="7541668"/>
                </a:lnTo>
                <a:lnTo>
                  <a:pt x="0" y="75416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712843" y="1716632"/>
            <a:ext cx="6862314" cy="6853736"/>
          </a:xfrm>
          <a:custGeom>
            <a:avLst/>
            <a:gdLst/>
            <a:ahLst/>
            <a:cxnLst/>
            <a:rect l="l" t="t" r="r" b="b"/>
            <a:pathLst>
              <a:path w="6862314" h="6853736">
                <a:moveTo>
                  <a:pt x="0" y="0"/>
                </a:moveTo>
                <a:lnTo>
                  <a:pt x="6862314" y="0"/>
                </a:lnTo>
                <a:lnTo>
                  <a:pt x="6862314" y="6853736"/>
                </a:lnTo>
                <a:lnTo>
                  <a:pt x="0" y="685373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72072" y="3886262"/>
            <a:ext cx="17143856" cy="1783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spc="1560">
                <a:solidFill>
                  <a:srgbClr val="284EFF"/>
                </a:solidFill>
                <a:latin typeface="思源黑体 Heavy" panose="020B0A00000000000000" charset="-122"/>
              </a:rPr>
              <a:t>THANK YOU</a:t>
            </a:r>
            <a:endParaRPr lang="en-US" sz="10400" spc="156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011414" y="2387576"/>
            <a:ext cx="4265173" cy="1542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45"/>
              </a:lnSpc>
            </a:pPr>
            <a:r>
              <a:rPr lang="en-US" sz="9035">
                <a:solidFill>
                  <a:srgbClr val="00D4B4"/>
                </a:solidFill>
                <a:latin typeface="思源黑体 Heavy" panose="020B0A00000000000000" charset="-122"/>
              </a:rPr>
              <a:t>2024</a:t>
            </a:r>
            <a:endParaRPr lang="en-US" sz="9035">
              <a:solidFill>
                <a:srgbClr val="00D4B4"/>
              </a:solidFill>
              <a:latin typeface="思源黑体 Heavy" panose="020B0A00000000000000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368447" y="6608142"/>
            <a:ext cx="3522597" cy="1249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spc="162">
                <a:solidFill>
                  <a:srgbClr val="284EFF"/>
                </a:solidFill>
                <a:latin typeface="思源黑体 Heavy" panose="020B0A00000000000000" charset="-122"/>
              </a:rPr>
              <a:t>Name:Leinuozhen</a:t>
            </a:r>
            <a:endParaRPr lang="en-US" sz="1800" spc="162">
              <a:solidFill>
                <a:srgbClr val="284EFF"/>
              </a:solidFill>
              <a:latin typeface="思源黑体 Heavy" panose="020B0A00000000000000" charset="-122"/>
            </a:endParaRPr>
          </a:p>
          <a:p>
            <a:pPr>
              <a:lnSpc>
                <a:spcPts val="2520"/>
              </a:lnSpc>
            </a:pPr>
            <a:r>
              <a:rPr lang="en-US" sz="1800" spc="162">
                <a:solidFill>
                  <a:srgbClr val="284EFF"/>
                </a:solidFill>
                <a:latin typeface="思源黑体 Heavy" panose="020B0A00000000000000" charset="-122"/>
              </a:rPr>
              <a:t>Zhouzitao</a:t>
            </a:r>
            <a:endParaRPr lang="en-US" sz="1800" spc="162">
              <a:solidFill>
                <a:srgbClr val="284EFF"/>
              </a:solidFill>
              <a:latin typeface="思源黑体 Heavy" panose="020B0A00000000000000" charset="-122"/>
            </a:endParaRPr>
          </a:p>
          <a:p>
            <a:pPr>
              <a:lnSpc>
                <a:spcPts val="2520"/>
              </a:lnSpc>
            </a:pPr>
            <a:r>
              <a:rPr lang="en-US" sz="1800" spc="162">
                <a:solidFill>
                  <a:srgbClr val="284EFF"/>
                </a:solidFill>
                <a:latin typeface="思源黑体 Heavy" panose="020B0A00000000000000" charset="-122"/>
              </a:rPr>
              <a:t>Zhongruizhe</a:t>
            </a:r>
            <a:endParaRPr lang="en-US" sz="1800" spc="162">
              <a:solidFill>
                <a:srgbClr val="284EFF"/>
              </a:solidFill>
              <a:latin typeface="思源黑体 Heavy" panose="020B0A00000000000000" charset="-122"/>
            </a:endParaRPr>
          </a:p>
          <a:p>
            <a:pPr>
              <a:lnSpc>
                <a:spcPts val="2520"/>
              </a:lnSpc>
            </a:pPr>
            <a:r>
              <a:rPr lang="en-US" sz="1800" spc="162">
                <a:solidFill>
                  <a:srgbClr val="284EFF"/>
                </a:solidFill>
                <a:latin typeface="思源黑体 Heavy" panose="020B0A00000000000000" charset="-122"/>
              </a:rPr>
              <a:t>Wanglin</a:t>
            </a:r>
            <a:endParaRPr lang="en-US" sz="1800" spc="162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537142" y="7079629"/>
            <a:ext cx="2221825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spc="162">
                <a:solidFill>
                  <a:srgbClr val="284EFF"/>
                </a:solidFill>
                <a:latin typeface="思源黑体 Heavy" panose="020B0A00000000000000" charset="-122"/>
              </a:rPr>
              <a:t>Date:2024/3/19</a:t>
            </a:r>
            <a:endParaRPr lang="en-US" sz="1800" spc="162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15089" y="1209789"/>
            <a:ext cx="3739365" cy="33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284EFF"/>
                </a:solidFill>
                <a:latin typeface="思源黑体 Heavy" panose="020B0A00000000000000" charset="-122"/>
              </a:rPr>
              <a:t> Battle for the Originium</a:t>
            </a:r>
            <a:endParaRPr lang="en-US" sz="20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6331" y="7831842"/>
            <a:ext cx="2281360" cy="67595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796" y="7831842"/>
            <a:ext cx="2281360" cy="67595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6986" y="7831842"/>
            <a:ext cx="2281360" cy="675959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2565500" y="3255212"/>
            <a:ext cx="2049542" cy="2046980"/>
          </a:xfrm>
          <a:custGeom>
            <a:avLst/>
            <a:gdLst/>
            <a:ahLst/>
            <a:cxnLst/>
            <a:rect l="l" t="t" r="r" b="b"/>
            <a:pathLst>
              <a:path w="2049542" h="2046980">
                <a:moveTo>
                  <a:pt x="0" y="0"/>
                </a:moveTo>
                <a:lnTo>
                  <a:pt x="2049542" y="0"/>
                </a:lnTo>
                <a:lnTo>
                  <a:pt x="2049542" y="2046980"/>
                </a:lnTo>
                <a:lnTo>
                  <a:pt x="0" y="20469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268035" y="3255212"/>
            <a:ext cx="2049542" cy="2046980"/>
          </a:xfrm>
          <a:custGeom>
            <a:avLst/>
            <a:gdLst/>
            <a:ahLst/>
            <a:cxnLst/>
            <a:rect l="l" t="t" r="r" b="b"/>
            <a:pathLst>
              <a:path w="2049542" h="2046980">
                <a:moveTo>
                  <a:pt x="0" y="0"/>
                </a:moveTo>
                <a:lnTo>
                  <a:pt x="2049542" y="0"/>
                </a:lnTo>
                <a:lnTo>
                  <a:pt x="2049542" y="2046980"/>
                </a:lnTo>
                <a:lnTo>
                  <a:pt x="0" y="20469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970570" y="3255212"/>
            <a:ext cx="2049542" cy="2046980"/>
          </a:xfrm>
          <a:custGeom>
            <a:avLst/>
            <a:gdLst/>
            <a:ahLst/>
            <a:cxnLst/>
            <a:rect l="l" t="t" r="r" b="b"/>
            <a:pathLst>
              <a:path w="2049542" h="2046980">
                <a:moveTo>
                  <a:pt x="0" y="0"/>
                </a:moveTo>
                <a:lnTo>
                  <a:pt x="2049542" y="0"/>
                </a:lnTo>
                <a:lnTo>
                  <a:pt x="2049542" y="2046980"/>
                </a:lnTo>
                <a:lnTo>
                  <a:pt x="0" y="20469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673106" y="3255212"/>
            <a:ext cx="2049542" cy="2046980"/>
          </a:xfrm>
          <a:custGeom>
            <a:avLst/>
            <a:gdLst/>
            <a:ahLst/>
            <a:cxnLst/>
            <a:rect l="l" t="t" r="r" b="b"/>
            <a:pathLst>
              <a:path w="2049542" h="2046980">
                <a:moveTo>
                  <a:pt x="0" y="0"/>
                </a:moveTo>
                <a:lnTo>
                  <a:pt x="2049541" y="0"/>
                </a:lnTo>
                <a:lnTo>
                  <a:pt x="2049541" y="2046980"/>
                </a:lnTo>
                <a:lnTo>
                  <a:pt x="0" y="20469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936106" y="2921953"/>
            <a:ext cx="1160229" cy="2501842"/>
          </a:xfrm>
          <a:custGeom>
            <a:avLst/>
            <a:gdLst/>
            <a:ahLst/>
            <a:cxnLst/>
            <a:rect l="l" t="t" r="r" b="b"/>
            <a:pathLst>
              <a:path w="1160229" h="2501842">
                <a:moveTo>
                  <a:pt x="0" y="0"/>
                </a:moveTo>
                <a:lnTo>
                  <a:pt x="1160229" y="0"/>
                </a:lnTo>
                <a:lnTo>
                  <a:pt x="1160229" y="2501841"/>
                </a:lnTo>
                <a:lnTo>
                  <a:pt x="0" y="25018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546016" y="2921953"/>
            <a:ext cx="1379140" cy="2501842"/>
          </a:xfrm>
          <a:custGeom>
            <a:avLst/>
            <a:gdLst/>
            <a:ahLst/>
            <a:cxnLst/>
            <a:rect l="l" t="t" r="r" b="b"/>
            <a:pathLst>
              <a:path w="1379140" h="2501842">
                <a:moveTo>
                  <a:pt x="0" y="0"/>
                </a:moveTo>
                <a:lnTo>
                  <a:pt x="1379140" y="0"/>
                </a:lnTo>
                <a:lnTo>
                  <a:pt x="1379140" y="2501841"/>
                </a:lnTo>
                <a:lnTo>
                  <a:pt x="0" y="25018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398027" y="2921953"/>
            <a:ext cx="1194629" cy="2501842"/>
          </a:xfrm>
          <a:custGeom>
            <a:avLst/>
            <a:gdLst/>
            <a:ahLst/>
            <a:cxnLst/>
            <a:rect l="l" t="t" r="r" b="b"/>
            <a:pathLst>
              <a:path w="1194629" h="2501842">
                <a:moveTo>
                  <a:pt x="0" y="0"/>
                </a:moveTo>
                <a:lnTo>
                  <a:pt x="1194629" y="0"/>
                </a:lnTo>
                <a:lnTo>
                  <a:pt x="1194629" y="2501841"/>
                </a:lnTo>
                <a:lnTo>
                  <a:pt x="0" y="25018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096562" y="3043555"/>
            <a:ext cx="1383514" cy="2380239"/>
          </a:xfrm>
          <a:custGeom>
            <a:avLst/>
            <a:gdLst/>
            <a:ahLst/>
            <a:cxnLst/>
            <a:rect l="l" t="t" r="r" b="b"/>
            <a:pathLst>
              <a:path w="1383514" h="2380239">
                <a:moveTo>
                  <a:pt x="0" y="0"/>
                </a:moveTo>
                <a:lnTo>
                  <a:pt x="1383514" y="0"/>
                </a:lnTo>
                <a:lnTo>
                  <a:pt x="1383514" y="2380239"/>
                </a:lnTo>
                <a:lnTo>
                  <a:pt x="0" y="238023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185519" y="5902267"/>
            <a:ext cx="2809209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思源黑体 Heavy" panose="020B0A00000000000000" charset="-122"/>
              </a:rPr>
              <a:t>Lei Nuozhen</a:t>
            </a:r>
            <a:endParaRPr lang="en-US" sz="2800">
              <a:solidFill>
                <a:srgbClr val="000000"/>
              </a:solidFill>
              <a:latin typeface="思源黑体 Heavy" panose="020B0A00000000000000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888054" y="5902267"/>
            <a:ext cx="2809505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思源黑体 Heavy" panose="020B0A00000000000000" charset="-122"/>
              </a:rPr>
              <a:t>Wang Lin</a:t>
            </a:r>
            <a:endParaRPr lang="en-US" sz="2800">
              <a:solidFill>
                <a:srgbClr val="000000"/>
              </a:solidFill>
              <a:latin typeface="思源黑体 Heavy" panose="020B0A00000000000000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590589" y="5902267"/>
            <a:ext cx="2809505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思源黑体 Heavy" panose="020B0A00000000000000" charset="-122"/>
              </a:rPr>
              <a:t>Zhou Zitao</a:t>
            </a:r>
            <a:endParaRPr lang="en-US" sz="2800">
              <a:solidFill>
                <a:srgbClr val="000000"/>
              </a:solidFill>
              <a:latin typeface="思源黑体 Heavy" panose="020B0A00000000000000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295444" y="5902267"/>
            <a:ext cx="2809505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思源黑体 Heavy" panose="020B0A00000000000000" charset="-122"/>
              </a:rPr>
              <a:t>Zhong Ruizhe</a:t>
            </a:r>
            <a:endParaRPr lang="en-US" sz="2800">
              <a:solidFill>
                <a:srgbClr val="000000"/>
              </a:solidFill>
              <a:latin typeface="思源黑体 Heavy" panose="020B0A00000000000000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185519" y="6431222"/>
            <a:ext cx="280950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D4B4"/>
                </a:solidFill>
                <a:latin typeface="思源黑体 Bold" panose="020B0800000000000000" charset="-122"/>
              </a:rPr>
              <a:t>PM</a:t>
            </a:r>
            <a:endParaRPr lang="en-US" sz="2100">
              <a:solidFill>
                <a:srgbClr val="00D4B4"/>
              </a:solidFill>
              <a:latin typeface="思源黑体 Bold" panose="020B0800000000000000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888054" y="6431222"/>
            <a:ext cx="280950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D4B4"/>
                </a:solidFill>
                <a:latin typeface="思源黑体 Bold" panose="020B0800000000000000" charset="-122"/>
              </a:rPr>
              <a:t>member</a:t>
            </a:r>
            <a:endParaRPr lang="en-US" sz="2100">
              <a:solidFill>
                <a:srgbClr val="00D4B4"/>
              </a:solidFill>
              <a:latin typeface="思源黑体 Bold" panose="020B0800000000000000" charset="-122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590589" y="6431222"/>
            <a:ext cx="280950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D4B4"/>
                </a:solidFill>
                <a:latin typeface="思源黑体 Bold" panose="020B0800000000000000" charset="-122"/>
              </a:rPr>
              <a:t>member</a:t>
            </a:r>
            <a:endParaRPr lang="en-US" sz="2100">
              <a:solidFill>
                <a:srgbClr val="00D4B4"/>
              </a:solidFill>
              <a:latin typeface="思源黑体 Bold" panose="020B0800000000000000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3295444" y="6431222"/>
            <a:ext cx="280950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D4B4"/>
                </a:solidFill>
                <a:latin typeface="思源黑体 Bold" panose="020B0800000000000000" charset="-122"/>
              </a:rPr>
              <a:t>member</a:t>
            </a:r>
            <a:endParaRPr lang="en-US" sz="2100">
              <a:solidFill>
                <a:srgbClr val="00D4B4"/>
              </a:solidFill>
              <a:latin typeface="思源黑体 Bold" panose="020B0800000000000000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293124" y="6905567"/>
            <a:ext cx="2809505" cy="351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1600" spc="143">
                <a:solidFill>
                  <a:srgbClr val="000000"/>
                </a:solidFill>
                <a:latin typeface="思源黑体" panose="020B0500000000000000" charset="-122"/>
              </a:rPr>
              <a:t>tester</a:t>
            </a:r>
            <a:endParaRPr lang="en-US" sz="1600" spc="143">
              <a:solidFill>
                <a:srgbClr val="000000"/>
              </a:solidFill>
              <a:latin typeface="思源黑体" panose="020B0500000000000000" charset="-122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888054" y="6905567"/>
            <a:ext cx="2809505" cy="351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1600" spc="143">
                <a:solidFill>
                  <a:srgbClr val="000000"/>
                </a:solidFill>
                <a:latin typeface="思源黑体" panose="020B0500000000000000" charset="-122"/>
              </a:rPr>
              <a:t>tester</a:t>
            </a:r>
            <a:endParaRPr lang="en-US" sz="1600" spc="143">
              <a:solidFill>
                <a:srgbClr val="000000"/>
              </a:solidFill>
              <a:latin typeface="思源黑体" panose="020B0500000000000000" charset="-122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590589" y="6886517"/>
            <a:ext cx="2809505" cy="398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1800" spc="161">
                <a:solidFill>
                  <a:srgbClr val="000000"/>
                </a:solidFill>
                <a:latin typeface="思源黑体" panose="020B0500000000000000" charset="-122"/>
              </a:rPr>
              <a:t>developer</a:t>
            </a:r>
            <a:endParaRPr lang="en-US" sz="1800" spc="161">
              <a:solidFill>
                <a:srgbClr val="000000"/>
              </a:solidFill>
              <a:latin typeface="思源黑体" panose="020B0500000000000000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357591" y="6905567"/>
            <a:ext cx="2809505" cy="351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1600" spc="143">
                <a:solidFill>
                  <a:srgbClr val="000000"/>
                </a:solidFill>
                <a:latin typeface="思源黑体 Light" panose="020B0400000000000000" charset="-122"/>
              </a:rPr>
              <a:t>developer</a:t>
            </a:r>
            <a:endParaRPr lang="en-US" sz="1600" spc="143">
              <a:solidFill>
                <a:srgbClr val="000000"/>
              </a:solidFill>
              <a:latin typeface="思源黑体 Light" panose="020B0400000000000000" charset="-12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9432" y="-67167"/>
            <a:ext cx="7953808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000000"/>
                </a:solidFill>
                <a:latin typeface="思源黑体 Heavy" panose="020B0A00000000000000" charset="-122"/>
              </a:rPr>
              <a:t>People</a:t>
            </a:r>
            <a:endParaRPr lang="en-US" sz="6400">
              <a:solidFill>
                <a:srgbClr val="000000"/>
              </a:solidFill>
              <a:latin typeface="思源黑体 Heavy" panose="020B0A00000000000000" charset="-122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4325660" y="588153"/>
            <a:ext cx="282535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284EFF"/>
                </a:solidFill>
                <a:latin typeface="思源黑体 Heavy" panose="020B0A00000000000000" charset="-122"/>
              </a:rPr>
              <a:t> Battle for the Originium</a:t>
            </a:r>
            <a:endParaRPr lang="en-US" sz="18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59517" y="7831842"/>
            <a:ext cx="2281360" cy="67595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257412"/>
            <a:ext cx="10951632" cy="6816424"/>
          </a:xfrm>
          <a:custGeom>
            <a:avLst/>
            <a:gdLst/>
            <a:ahLst/>
            <a:cxnLst/>
            <a:rect l="l" t="t" r="r" b="b"/>
            <a:pathLst>
              <a:path w="10951632" h="6816424">
                <a:moveTo>
                  <a:pt x="0" y="0"/>
                </a:moveTo>
                <a:lnTo>
                  <a:pt x="10951632" y="0"/>
                </a:lnTo>
                <a:lnTo>
                  <a:pt x="10951632" y="6816423"/>
                </a:lnTo>
                <a:lnTo>
                  <a:pt x="0" y="681642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077853" y="6299115"/>
            <a:ext cx="3147173" cy="3774720"/>
          </a:xfrm>
          <a:custGeom>
            <a:avLst/>
            <a:gdLst/>
            <a:ahLst/>
            <a:cxnLst/>
            <a:rect l="l" t="t" r="r" b="b"/>
            <a:pathLst>
              <a:path w="3147173" h="3774720">
                <a:moveTo>
                  <a:pt x="0" y="0"/>
                </a:moveTo>
                <a:lnTo>
                  <a:pt x="3147172" y="0"/>
                </a:lnTo>
                <a:lnTo>
                  <a:pt x="3147172" y="3774720"/>
                </a:lnTo>
                <a:lnTo>
                  <a:pt x="0" y="37747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238762" y="472575"/>
            <a:ext cx="282535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284EFF"/>
                </a:solidFill>
                <a:latin typeface="思源黑体 Heavy" panose="020B0A00000000000000" charset="-122"/>
              </a:rPr>
              <a:t> Battle for the Originium</a:t>
            </a:r>
            <a:endParaRPr lang="en-US" sz="18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443764" y="1737510"/>
            <a:ext cx="6620351" cy="4373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思源黑体 Heavy" panose="020B0A00000000000000" charset="-122"/>
              </a:rPr>
              <a:t>Requirement</a:t>
            </a:r>
            <a:endParaRPr lang="en-US" sz="3500">
              <a:solidFill>
                <a:srgbClr val="000000"/>
              </a:solidFill>
              <a:latin typeface="思源黑体 Heavy" panose="020B0A00000000000000" charset="-122"/>
            </a:endParaRPr>
          </a:p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284EFF"/>
                </a:solidFill>
                <a:latin typeface="思源黑体 Heavy" panose="020B0A00000000000000" charset="-122"/>
              </a:rPr>
              <a:t>Login</a:t>
            </a:r>
            <a:endParaRPr lang="en-US" sz="2400">
              <a:solidFill>
                <a:srgbClr val="284EFF"/>
              </a:solidFill>
              <a:latin typeface="思源黑体 Heavy" panose="020B0A00000000000000" charset="-122"/>
            </a:endParaRPr>
          </a:p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284EFF"/>
                </a:solidFill>
                <a:latin typeface="思源黑体 Heavy" panose="020B0A00000000000000" charset="-122"/>
              </a:rPr>
              <a:t>Account information recording</a:t>
            </a:r>
            <a:endParaRPr lang="en-US" sz="2400">
              <a:solidFill>
                <a:srgbClr val="284EFF"/>
              </a:solidFill>
              <a:latin typeface="思源黑体 Heavy" panose="020B0A00000000000000" charset="-122"/>
            </a:endParaRPr>
          </a:p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284EFF"/>
                </a:solidFill>
                <a:latin typeface="思源黑体 Heavy" panose="020B0A00000000000000" charset="-122"/>
              </a:rPr>
              <a:t>Record storage</a:t>
            </a:r>
            <a:endParaRPr lang="en-US" sz="2400">
              <a:solidFill>
                <a:srgbClr val="284EFF"/>
              </a:solidFill>
              <a:latin typeface="思源黑体 Heavy" panose="020B0A00000000000000" charset="-122"/>
            </a:endParaRPr>
          </a:p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284EFF"/>
                </a:solidFill>
                <a:latin typeface="思源黑体 Heavy" panose="020B0A00000000000000" charset="-122"/>
              </a:rPr>
              <a:t>Card database</a:t>
            </a:r>
            <a:endParaRPr lang="en-US" sz="2400">
              <a:solidFill>
                <a:srgbClr val="284EFF"/>
              </a:solidFill>
              <a:latin typeface="思源黑体 Heavy" panose="020B0A00000000000000" charset="-122"/>
            </a:endParaRPr>
          </a:p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284EFF"/>
                </a:solidFill>
                <a:latin typeface="思源黑体 Heavy" panose="020B0A00000000000000" charset="-122"/>
              </a:rPr>
              <a:t>Record database</a:t>
            </a:r>
            <a:endParaRPr lang="en-US" sz="2400">
              <a:solidFill>
                <a:srgbClr val="284EFF"/>
              </a:solidFill>
              <a:latin typeface="思源黑体 Heavy" panose="020B0A00000000000000" charset="-122"/>
            </a:endParaRPr>
          </a:p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284EFF"/>
                </a:solidFill>
                <a:latin typeface="思源黑体 Heavy" panose="020B0A00000000000000" charset="-122"/>
              </a:rPr>
              <a:t>Card interaction</a:t>
            </a:r>
            <a:endParaRPr lang="en-US" sz="2400">
              <a:solidFill>
                <a:srgbClr val="284EFF"/>
              </a:solidFill>
              <a:latin typeface="思源黑体 Heavy" panose="020B0A00000000000000" charset="-122"/>
            </a:endParaRPr>
          </a:p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284EFF"/>
                </a:solidFill>
                <a:latin typeface="思源黑体 Heavy" panose="020B0A00000000000000" charset="-122"/>
              </a:rPr>
              <a:t>Interactive communication</a:t>
            </a:r>
            <a:endParaRPr lang="en-US" sz="2400">
              <a:solidFill>
                <a:srgbClr val="284EFF"/>
              </a:solidFill>
              <a:latin typeface="思源黑体 Heavy" panose="020B0A00000000000000" charset="-122"/>
            </a:endParaRPr>
          </a:p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284EFF"/>
                </a:solidFill>
                <a:latin typeface="思源黑体 Heavy" panose="020B0A00000000000000" charset="-122"/>
              </a:rPr>
              <a:t>Cross-device delivery of mobile commands</a:t>
            </a:r>
            <a:endParaRPr lang="en-US" sz="2400">
              <a:solidFill>
                <a:srgbClr val="284EFF"/>
              </a:solidFill>
              <a:latin typeface="思源黑体 Heavy" panose="020B0A00000000000000" charset="-122"/>
            </a:endParaRPr>
          </a:p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284EFF"/>
                </a:solidFill>
                <a:latin typeface="思源黑体 Heavy" panose="020B0A00000000000000" charset="-122"/>
              </a:rPr>
              <a:t>Game performance sharing in the cloud</a:t>
            </a:r>
            <a:endParaRPr lang="en-US" sz="24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19317" y="45226"/>
            <a:ext cx="3216355" cy="1085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>
                <a:solidFill>
                  <a:srgbClr val="000000"/>
                </a:solidFill>
                <a:latin typeface="思源黑体 Bold" panose="020B0800000000000000" charset="-122"/>
              </a:rPr>
              <a:t>Product</a:t>
            </a:r>
            <a:endParaRPr lang="en-US" sz="6400">
              <a:solidFill>
                <a:srgbClr val="000000"/>
              </a:solidFill>
              <a:latin typeface="思源黑体 Bold" panose="020B0800000000000000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0" y="1747035"/>
            <a:ext cx="6578718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思源黑体 Heavy" panose="020B0A00000000000000" charset="-122"/>
              </a:rPr>
              <a:t>Requirements Traceability Matrix</a:t>
            </a:r>
            <a:endParaRPr lang="en-US" sz="2700">
              <a:solidFill>
                <a:srgbClr val="000000"/>
              </a:solidFill>
              <a:latin typeface="思源黑体 Heavy" panose="020B0A00000000000000" charset="-122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8298" y="9017736"/>
            <a:ext cx="906442" cy="905309"/>
          </a:xfrm>
          <a:custGeom>
            <a:avLst/>
            <a:gdLst/>
            <a:ahLst/>
            <a:cxnLst/>
            <a:rect l="l" t="t" r="r" b="b"/>
            <a:pathLst>
              <a:path w="906442" h="905309">
                <a:moveTo>
                  <a:pt x="0" y="0"/>
                </a:moveTo>
                <a:lnTo>
                  <a:pt x="906441" y="0"/>
                </a:lnTo>
                <a:lnTo>
                  <a:pt x="906441" y="905308"/>
                </a:lnTo>
                <a:lnTo>
                  <a:pt x="0" y="90530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747549" y="1626721"/>
            <a:ext cx="10792902" cy="8296323"/>
          </a:xfrm>
          <a:custGeom>
            <a:avLst/>
            <a:gdLst/>
            <a:ahLst/>
            <a:cxnLst/>
            <a:rect l="l" t="t" r="r" b="b"/>
            <a:pathLst>
              <a:path w="10792902" h="8296323">
                <a:moveTo>
                  <a:pt x="0" y="0"/>
                </a:moveTo>
                <a:lnTo>
                  <a:pt x="10792902" y="0"/>
                </a:lnTo>
                <a:lnTo>
                  <a:pt x="10792902" y="8296323"/>
                </a:lnTo>
                <a:lnTo>
                  <a:pt x="0" y="82963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80396" y="614363"/>
            <a:ext cx="3167153" cy="541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65"/>
              </a:lnSpc>
            </a:pPr>
            <a:r>
              <a:rPr lang="en-US" sz="3635">
                <a:solidFill>
                  <a:srgbClr val="000000"/>
                </a:solidFill>
                <a:latin typeface="思源黑体 Heavy" panose="020B0A00000000000000" charset="-122"/>
              </a:rPr>
              <a:t>Product WBS</a:t>
            </a:r>
            <a:endParaRPr lang="en-US" sz="3635">
              <a:solidFill>
                <a:srgbClr val="000000"/>
              </a:solidFill>
              <a:latin typeface="思源黑体 Heavy" panose="020B0A00000000000000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325660" y="588153"/>
            <a:ext cx="282535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284EFF"/>
                </a:solidFill>
                <a:latin typeface="思源黑体 Heavy" panose="020B0A00000000000000" charset="-122"/>
              </a:rPr>
              <a:t> Battle for the Originium</a:t>
            </a:r>
            <a:endParaRPr lang="en-US" sz="18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8520" y="2860785"/>
            <a:ext cx="17510961" cy="5350571"/>
          </a:xfrm>
          <a:custGeom>
            <a:avLst/>
            <a:gdLst/>
            <a:ahLst/>
            <a:cxnLst/>
            <a:rect l="l" t="t" r="r" b="b"/>
            <a:pathLst>
              <a:path w="17510961" h="5350571">
                <a:moveTo>
                  <a:pt x="0" y="0"/>
                </a:moveTo>
                <a:lnTo>
                  <a:pt x="17510960" y="0"/>
                </a:lnTo>
                <a:lnTo>
                  <a:pt x="17510960" y="5350571"/>
                </a:lnTo>
                <a:lnTo>
                  <a:pt x="0" y="535057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325660" y="588153"/>
            <a:ext cx="282535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284EFF"/>
                </a:solidFill>
                <a:latin typeface="思源黑体 Heavy" panose="020B0A00000000000000" charset="-122"/>
              </a:rPr>
              <a:t> Battle for the Originium</a:t>
            </a:r>
            <a:endParaRPr lang="en-US" sz="18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80396" y="604838"/>
            <a:ext cx="3343789" cy="581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10"/>
              </a:lnSpc>
            </a:pPr>
            <a:r>
              <a:rPr lang="en-US" sz="3840">
                <a:solidFill>
                  <a:srgbClr val="000000"/>
                </a:solidFill>
                <a:latin typeface="思源黑体 Heavy" panose="020B0A00000000000000" charset="-122"/>
              </a:rPr>
              <a:t>Process WBS</a:t>
            </a:r>
            <a:endParaRPr lang="en-US" sz="3840">
              <a:solidFill>
                <a:srgbClr val="000000"/>
              </a:solidFill>
              <a:latin typeface="思源黑体 Heavy" panose="020B0A00000000000000" charset="-122"/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3955927" y="2174995"/>
            <a:ext cx="9354343" cy="1304281"/>
            <a:chOff x="0" y="0"/>
            <a:chExt cx="2463695" cy="3435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3695" cy="343514"/>
            </a:xfrm>
            <a:custGeom>
              <a:avLst/>
              <a:gdLst/>
              <a:ahLst/>
              <a:cxnLst/>
              <a:rect l="l" t="t" r="r" b="b"/>
              <a:pathLst>
                <a:path w="2463695" h="343514">
                  <a:moveTo>
                    <a:pt x="42209" y="0"/>
                  </a:moveTo>
                  <a:lnTo>
                    <a:pt x="2421486" y="0"/>
                  </a:lnTo>
                  <a:cubicBezTo>
                    <a:pt x="2444798" y="0"/>
                    <a:pt x="2463695" y="18898"/>
                    <a:pt x="2463695" y="42209"/>
                  </a:cubicBezTo>
                  <a:lnTo>
                    <a:pt x="2463695" y="301305"/>
                  </a:lnTo>
                  <a:cubicBezTo>
                    <a:pt x="2463695" y="312500"/>
                    <a:pt x="2459248" y="323236"/>
                    <a:pt x="2451333" y="331152"/>
                  </a:cubicBezTo>
                  <a:cubicBezTo>
                    <a:pt x="2443417" y="339067"/>
                    <a:pt x="2432681" y="343514"/>
                    <a:pt x="2421486" y="343514"/>
                  </a:cubicBezTo>
                  <a:lnTo>
                    <a:pt x="42209" y="343514"/>
                  </a:lnTo>
                  <a:cubicBezTo>
                    <a:pt x="18898" y="343514"/>
                    <a:pt x="0" y="324617"/>
                    <a:pt x="0" y="301305"/>
                  </a:cubicBezTo>
                  <a:lnTo>
                    <a:pt x="0" y="42209"/>
                  </a:lnTo>
                  <a:cubicBezTo>
                    <a:pt x="0" y="31015"/>
                    <a:pt x="4447" y="20278"/>
                    <a:pt x="12363" y="12363"/>
                  </a:cubicBezTo>
                  <a:cubicBezTo>
                    <a:pt x="20278" y="4447"/>
                    <a:pt x="31015" y="0"/>
                    <a:pt x="42209" y="0"/>
                  </a:cubicBezTo>
                  <a:close/>
                </a:path>
              </a:pathLst>
            </a:custGeom>
            <a:solidFill>
              <a:srgbClr val="FFE76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463695" cy="391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7101927" y="6172200"/>
            <a:ext cx="3336280" cy="3310792"/>
            <a:chOff x="0" y="0"/>
            <a:chExt cx="819057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9057" cy="812800"/>
            </a:xfrm>
            <a:custGeom>
              <a:avLst/>
              <a:gdLst/>
              <a:ahLst/>
              <a:cxnLst/>
              <a:rect l="l" t="t" r="r" b="b"/>
              <a:pathLst>
                <a:path w="819057" h="812800">
                  <a:moveTo>
                    <a:pt x="409529" y="0"/>
                  </a:moveTo>
                  <a:lnTo>
                    <a:pt x="527068" y="124802"/>
                  </a:lnTo>
                  <a:lnTo>
                    <a:pt x="699109" y="119032"/>
                  </a:lnTo>
                  <a:lnTo>
                    <a:pt x="693295" y="289758"/>
                  </a:lnTo>
                  <a:lnTo>
                    <a:pt x="819057" y="406400"/>
                  </a:lnTo>
                  <a:lnTo>
                    <a:pt x="693295" y="523042"/>
                  </a:lnTo>
                  <a:lnTo>
                    <a:pt x="699109" y="693768"/>
                  </a:lnTo>
                  <a:lnTo>
                    <a:pt x="527068" y="687998"/>
                  </a:lnTo>
                  <a:lnTo>
                    <a:pt x="409529" y="812800"/>
                  </a:lnTo>
                  <a:lnTo>
                    <a:pt x="291989" y="687998"/>
                  </a:lnTo>
                  <a:lnTo>
                    <a:pt x="119948" y="693768"/>
                  </a:lnTo>
                  <a:lnTo>
                    <a:pt x="125762" y="523042"/>
                  </a:lnTo>
                  <a:lnTo>
                    <a:pt x="0" y="406400"/>
                  </a:lnTo>
                  <a:lnTo>
                    <a:pt x="125762" y="289758"/>
                  </a:lnTo>
                  <a:lnTo>
                    <a:pt x="119948" y="119032"/>
                  </a:lnTo>
                  <a:lnTo>
                    <a:pt x="291989" y="124802"/>
                  </a:lnTo>
                  <a:lnTo>
                    <a:pt x="409529" y="0"/>
                  </a:lnTo>
                  <a:close/>
                </a:path>
              </a:pathLst>
            </a:custGeom>
            <a:solidFill>
              <a:srgbClr val="FFE76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7978" y="79375"/>
              <a:ext cx="563102" cy="606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8" name="Freeform 8"/>
          <p:cNvSpPr/>
          <p:nvPr/>
        </p:nvSpPr>
        <p:spPr>
          <a:xfrm>
            <a:off x="4157946" y="9049821"/>
            <a:ext cx="9224242" cy="1452818"/>
          </a:xfrm>
          <a:custGeom>
            <a:avLst/>
            <a:gdLst/>
            <a:ahLst/>
            <a:cxnLst/>
            <a:rect l="l" t="t" r="r" b="b"/>
            <a:pathLst>
              <a:path w="9224242" h="1452818">
                <a:moveTo>
                  <a:pt x="0" y="0"/>
                </a:moveTo>
                <a:lnTo>
                  <a:pt x="9224242" y="0"/>
                </a:lnTo>
                <a:lnTo>
                  <a:pt x="9224242" y="1452818"/>
                </a:lnTo>
                <a:lnTo>
                  <a:pt x="0" y="145281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4325660" y="588153"/>
            <a:ext cx="2825353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284EFF"/>
                </a:solidFill>
                <a:latin typeface="思源黑体 Heavy" panose="020B0A00000000000000" charset="-122"/>
              </a:rPr>
              <a:t> Battle for the Originium</a:t>
            </a:r>
            <a:endParaRPr lang="en-US" sz="1800">
              <a:solidFill>
                <a:srgbClr val="284EFF"/>
              </a:solidFill>
              <a:latin typeface="思源黑体 Heavy" panose="020B0A00000000000000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2905" y="97762"/>
            <a:ext cx="1871591" cy="66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0"/>
              </a:lnSpc>
              <a:spcBef>
                <a:spcPct val="0"/>
              </a:spcBef>
            </a:pPr>
            <a:r>
              <a:rPr lang="en-US" sz="3995">
                <a:solidFill>
                  <a:srgbClr val="000000"/>
                </a:solidFill>
                <a:latin typeface="思源黑体 Heavy" panose="020B0A00000000000000" charset="-122"/>
              </a:rPr>
              <a:t>Project</a:t>
            </a:r>
            <a:endParaRPr lang="en-US" sz="3995">
              <a:solidFill>
                <a:srgbClr val="000000"/>
              </a:solidFill>
              <a:latin typeface="思源黑体 Heavy" panose="020B0A00000000000000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264965" y="2256508"/>
            <a:ext cx="8760023" cy="943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5"/>
              </a:lnSpc>
              <a:spcBef>
                <a:spcPct val="0"/>
              </a:spcBef>
            </a:pPr>
            <a:r>
              <a:rPr lang="en-US" sz="5615">
                <a:solidFill>
                  <a:srgbClr val="002EA6"/>
                </a:solidFill>
                <a:latin typeface="思源黑体 Heavy" panose="020B0A00000000000000" charset="-122"/>
              </a:rPr>
              <a:t>How to avoid problems?</a:t>
            </a:r>
            <a:endParaRPr lang="en-US" sz="5615">
              <a:solidFill>
                <a:srgbClr val="002EA6"/>
              </a:solidFill>
              <a:latin typeface="思源黑体 Heavy" panose="020B0A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102856" y="7480116"/>
            <a:ext cx="3694271" cy="612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0"/>
              </a:lnSpc>
              <a:spcBef>
                <a:spcPct val="0"/>
              </a:spcBef>
            </a:pPr>
            <a:r>
              <a:rPr lang="en-US" sz="3640">
                <a:solidFill>
                  <a:srgbClr val="002EA6"/>
                </a:solidFill>
                <a:latin typeface="思源黑体 Heavy" panose="020B0A00000000000000" charset="-122"/>
              </a:rPr>
              <a:t>smart decisions</a:t>
            </a:r>
            <a:endParaRPr lang="en-US" sz="3640">
              <a:solidFill>
                <a:srgbClr val="002EA6"/>
              </a:solidFill>
              <a:latin typeface="思源黑体 Heavy" panose="020B0A00000000000000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743007" y="7470591"/>
            <a:ext cx="3762970" cy="630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5"/>
              </a:lnSpc>
              <a:spcBef>
                <a:spcPct val="0"/>
              </a:spcBef>
            </a:pPr>
            <a:r>
              <a:rPr lang="en-US" sz="3660">
                <a:solidFill>
                  <a:srgbClr val="002EA6"/>
                </a:solidFill>
                <a:latin typeface="思源黑体 Heavy" panose="020B0A00000000000000" charset="-122"/>
              </a:rPr>
              <a:t>W5HH  principle</a:t>
            </a:r>
            <a:endParaRPr lang="en-US" sz="3660">
              <a:solidFill>
                <a:srgbClr val="002EA6"/>
              </a:solidFill>
              <a:latin typeface="思源黑体 Heavy" panose="020B0A00000000000000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196539" y="5024366"/>
            <a:ext cx="7427952" cy="630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0"/>
              </a:lnSpc>
              <a:spcBef>
                <a:spcPct val="0"/>
              </a:spcBef>
            </a:pPr>
            <a:r>
              <a:rPr lang="en-US" sz="3670">
                <a:solidFill>
                  <a:srgbClr val="002EA6"/>
                </a:solidFill>
                <a:latin typeface="思源黑体 Heavy" panose="020B0A00000000000000" charset="-122"/>
              </a:rPr>
              <a:t>conduct a postmortem analysis</a:t>
            </a:r>
            <a:endParaRPr lang="en-US" sz="3670">
              <a:solidFill>
                <a:srgbClr val="002EA6"/>
              </a:solidFill>
              <a:latin typeface="思源黑体 Heavy" panose="020B0A00000000000000" charset="-122"/>
            </a:endParaRPr>
          </a:p>
        </p:txBody>
      </p:sp>
    </p:spTree>
  </p:cSld>
  <p:clrMapOvr>
    <a:masterClrMapping/>
  </p:clrMapOvr>
  <p:transition>
    <p:fade/>
  </p:transition>
</p:sld>
</file>

<file path=ppt/tags/tag1.xml><?xml version="1.0" encoding="utf-8"?>
<p:tagLst xmlns:p="http://schemas.openxmlformats.org/presentationml/2006/main">
  <p:tag name="commondata" val="eyJoZGlkIjoiNmNjZTM1MDFjMzExNDU2NzczODQ3N2YzYWY2MmYxMWE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7364</Words>
  <Application>WPS 演示</Application>
  <PresentationFormat>On-screen Show (4:3)</PresentationFormat>
  <Paragraphs>622</Paragraphs>
  <Slides>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9" baseType="lpstr">
      <vt:lpstr>Arial</vt:lpstr>
      <vt:lpstr>宋体</vt:lpstr>
      <vt:lpstr>Wingdings</vt:lpstr>
      <vt:lpstr>思源黑体 Heavy</vt:lpstr>
      <vt:lpstr>思源黑体 Bold</vt:lpstr>
      <vt:lpstr>思源黑体 Light</vt:lpstr>
      <vt:lpstr>思源黑体</vt:lpstr>
      <vt:lpstr>Calibri</vt:lpstr>
      <vt:lpstr>微软雅黑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first report</dc:title>
  <dc:creator/>
  <cp:lastModifiedBy>虛偽ゞ詮釋了黑夜の繁華</cp:lastModifiedBy>
  <cp:revision>2</cp:revision>
  <dcterms:created xsi:type="dcterms:W3CDTF">2006-08-16T00:00:00Z</dcterms:created>
  <dcterms:modified xsi:type="dcterms:W3CDTF">2024-03-21T08:13:45Z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A6C12E1F0718480DB7ACD41F4E7B0C14_12</vt:lpwstr>
  </property>
  <property fmtid="{D5CDD505-2E9C-101B-9397-08002B2CF9AE}" pid="3" name="KSOProductBuildVer">
    <vt:lpwstr>2052-12.1.0.16388</vt:lpwstr>
  </property>
</Properties>
</file>